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Override1.xml" ContentType="application/vnd.openxmlformats-officedocument.themeOverride+xml"/>
  <Override PartName="/ppt/tags/tag4.xml" ContentType="application/vnd.openxmlformats-officedocument.presentationml.tags+xml"/>
  <Override PartName="/ppt/theme/themeOverride2.xml" ContentType="application/vnd.openxmlformats-officedocument.themeOverride+xml"/>
  <Override PartName="/ppt/tags/tag5.xml" ContentType="application/vnd.openxmlformats-officedocument.presentationml.tags+xml"/>
  <Override PartName="/ppt/theme/themeOverride3.xml" ContentType="application/vnd.openxmlformats-officedocument.themeOverride+xml"/>
  <Override PartName="/ppt/tags/tag6.xml" ContentType="application/vnd.openxmlformats-officedocument.presentationml.tags+xml"/>
  <Override PartName="/ppt/theme/themeOverride4.xml" ContentType="application/vnd.openxmlformats-officedocument.themeOverride+xml"/>
  <Override PartName="/ppt/tags/tag7.xml" ContentType="application/vnd.openxmlformats-officedocument.presentationml.tags+xml"/>
  <Override PartName="/ppt/theme/themeOverride5.xml" ContentType="application/vnd.openxmlformats-officedocument.themeOverride+xml"/>
  <Override PartName="/ppt/tags/tag8.xml" ContentType="application/vnd.openxmlformats-officedocument.presentationml.tags+xml"/>
  <Override PartName="/ppt/theme/themeOverride6.xml" ContentType="application/vnd.openxmlformats-officedocument.themeOverride+xml"/>
  <Override PartName="/ppt/tags/tag9.xml" ContentType="application/vnd.openxmlformats-officedocument.presentationml.tags+xml"/>
  <Override PartName="/ppt/theme/themeOverride7.xml" ContentType="application/vnd.openxmlformats-officedocument.themeOverride+xml"/>
  <Override PartName="/ppt/tags/tag10.xml" ContentType="application/vnd.openxmlformats-officedocument.presentationml.tags+xml"/>
  <Override PartName="/ppt/theme/themeOverride8.xml" ContentType="application/vnd.openxmlformats-officedocument.themeOverride+xml"/>
  <Override PartName="/ppt/tags/tag11.xml" ContentType="application/vnd.openxmlformats-officedocument.presentationml.tags+xml"/>
  <Override PartName="/ppt/theme/themeOverride9.xml" ContentType="application/vnd.openxmlformats-officedocument.themeOverride+xml"/>
  <Override PartName="/ppt/tags/tag12.xml" ContentType="application/vnd.openxmlformats-officedocument.presentationml.tags+xml"/>
  <Override PartName="/ppt/theme/themeOverride10.xml" ContentType="application/vnd.openxmlformats-officedocument.themeOverride+xml"/>
  <Override PartName="/ppt/tags/tag13.xml" ContentType="application/vnd.openxmlformats-officedocument.presentationml.tags+xml"/>
  <Override PartName="/ppt/theme/themeOverride11.xml" ContentType="application/vnd.openxmlformats-officedocument.themeOverride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6"/>
  </p:notesMasterIdLst>
  <p:sldIdLst>
    <p:sldId id="367" r:id="rId2"/>
    <p:sldId id="376" r:id="rId3"/>
    <p:sldId id="372" r:id="rId4"/>
    <p:sldId id="374" r:id="rId5"/>
    <p:sldId id="379" r:id="rId6"/>
    <p:sldId id="380" r:id="rId7"/>
    <p:sldId id="375" r:id="rId8"/>
    <p:sldId id="377" r:id="rId9"/>
    <p:sldId id="384" r:id="rId10"/>
    <p:sldId id="385" r:id="rId11"/>
    <p:sldId id="373" r:id="rId12"/>
    <p:sldId id="387" r:id="rId13"/>
    <p:sldId id="381" r:id="rId14"/>
    <p:sldId id="390" r:id="rId15"/>
  </p:sldIdLst>
  <p:sldSz cx="9144000" cy="6858000" type="screen4x3"/>
  <p:notesSz cx="6858000" cy="9144000"/>
  <p:custDataLst>
    <p:tags r:id="rId17"/>
  </p:custDataLst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6633"/>
    <a:srgbClr val="666633"/>
    <a:srgbClr val="336600"/>
    <a:srgbClr val="FF3300"/>
    <a:srgbClr val="0000FF"/>
    <a:srgbClr val="FFFF66"/>
    <a:srgbClr val="990000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66" y="-96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33" d="100"/>
        <a:sy n="33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Rectangle 8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89584" tIns="44792" rIns="89584" bIns="44792" numCol="1" anchor="t" anchorCtr="0" compatLnSpc="1">
            <a:prstTxWarp prst="textNoShape">
              <a:avLst/>
            </a:prstTxWarp>
          </a:bodyPr>
          <a:lstStyle>
            <a:lvl1pPr algn="l" defTabSz="895350">
              <a:defRPr kumimoji="0" sz="1200"/>
            </a:lvl1pPr>
          </a:lstStyle>
          <a:p>
            <a:endParaRPr lang="en-US"/>
          </a:p>
        </p:txBody>
      </p:sp>
      <p:sp>
        <p:nvSpPr>
          <p:cNvPr id="2057" name="Rectangle 9"/>
          <p:cNvSpPr>
            <a:spLocks noChangeArrowheads="1"/>
          </p:cNvSpPr>
          <p:nvPr>
            <p:ph type="sldImg" idx="2"/>
          </p:nvPr>
        </p:nvSpPr>
        <p:spPr bwMode="auto">
          <a:xfrm>
            <a:off x="1104900" y="666750"/>
            <a:ext cx="4648200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8" name="Rectangle 10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373563"/>
            <a:ext cx="5048250" cy="4078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89584" tIns="44792" rIns="89584" bIns="447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dt" idx="1"/>
          </p:nvPr>
        </p:nvSpPr>
        <p:spPr bwMode="auto">
          <a:xfrm>
            <a:off x="3919538" y="0"/>
            <a:ext cx="2938462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89584" tIns="44792" rIns="89584" bIns="44792" numCol="1" anchor="t" anchorCtr="0" compatLnSpc="1">
            <a:prstTxWarp prst="textNoShape">
              <a:avLst/>
            </a:prstTxWarp>
          </a:bodyPr>
          <a:lstStyle>
            <a:lvl1pPr algn="r" defTabSz="895350">
              <a:defRPr kumimoji="0" sz="1200"/>
            </a:lvl1pPr>
          </a:lstStyle>
          <a:p>
            <a:endParaRPr 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74100"/>
            <a:ext cx="2938463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89584" tIns="44792" rIns="89584" bIns="44792" numCol="1" anchor="b" anchorCtr="0" compatLnSpc="1">
            <a:prstTxWarp prst="textNoShape">
              <a:avLst/>
            </a:prstTxWarp>
          </a:bodyPr>
          <a:lstStyle>
            <a:lvl1pPr algn="l" defTabSz="895350">
              <a:defRPr kumimoji="0" sz="1200"/>
            </a:lvl1pPr>
          </a:lstStyle>
          <a:p>
            <a:endParaRPr lang="en-US"/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19538" y="8674100"/>
            <a:ext cx="2938462" cy="444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89584" tIns="44792" rIns="89584" bIns="44792" numCol="1" anchor="b" anchorCtr="0" compatLnSpc="1">
            <a:prstTxWarp prst="textNoShape">
              <a:avLst/>
            </a:prstTxWarp>
          </a:bodyPr>
          <a:lstStyle>
            <a:lvl1pPr algn="r" defTabSz="895350">
              <a:defRPr kumimoji="0" sz="1200"/>
            </a:lvl1pPr>
          </a:lstStyle>
          <a:p>
            <a:fld id="{EF98A6B4-6B06-438D-9A45-4F724E4DC9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0150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3345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61963" algn="l" defTabSz="93345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23925" algn="l" defTabSz="93345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87475" algn="l" defTabSz="93345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49438" algn="l" defTabSz="93345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3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slide" Target="../slides/slide7.xml"/><Relationship Id="rId4" Type="http://schemas.openxmlformats.org/officeDocument/2006/relationships/slide" Target="../slides/slide6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 descr="White marble"/>
          <p:cNvSpPr>
            <a:spLocks noChangeArrowheads="1"/>
          </p:cNvSpPr>
          <p:nvPr/>
        </p:nvSpPr>
        <p:spPr bwMode="auto">
          <a:xfrm>
            <a:off x="1676400" y="1752600"/>
            <a:ext cx="7466013" cy="5103813"/>
          </a:xfrm>
          <a:prstGeom prst="rect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l">
              <a:spcBef>
                <a:spcPct val="50000"/>
              </a:spcBef>
            </a:pPr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581150" y="1743075"/>
            <a:ext cx="95250" cy="51133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581150" y="1743075"/>
            <a:ext cx="7580313" cy="952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8763000" y="1752600"/>
            <a:ext cx="379413" cy="76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8001000" y="1752600"/>
            <a:ext cx="379413" cy="76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7239000" y="1752600"/>
            <a:ext cx="379413" cy="76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6477000" y="1752600"/>
            <a:ext cx="379413" cy="76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5715000" y="1752600"/>
            <a:ext cx="379413" cy="76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2" name="Rectangle 10"/>
          <p:cNvSpPr>
            <a:spLocks noChangeArrowheads="1"/>
          </p:cNvSpPr>
          <p:nvPr/>
        </p:nvSpPr>
        <p:spPr bwMode="auto">
          <a:xfrm>
            <a:off x="4953000" y="1752600"/>
            <a:ext cx="379413" cy="76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3" name="Rectangle 11"/>
          <p:cNvSpPr>
            <a:spLocks noChangeArrowheads="1"/>
          </p:cNvSpPr>
          <p:nvPr/>
        </p:nvSpPr>
        <p:spPr bwMode="auto">
          <a:xfrm>
            <a:off x="4191000" y="1752600"/>
            <a:ext cx="379413" cy="76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4" name="Rectangle 12"/>
          <p:cNvSpPr>
            <a:spLocks noChangeArrowheads="1"/>
          </p:cNvSpPr>
          <p:nvPr/>
        </p:nvSpPr>
        <p:spPr bwMode="auto">
          <a:xfrm>
            <a:off x="3429000" y="1752600"/>
            <a:ext cx="379413" cy="76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5" name="Rectangle 13"/>
          <p:cNvSpPr>
            <a:spLocks noChangeArrowheads="1"/>
          </p:cNvSpPr>
          <p:nvPr/>
        </p:nvSpPr>
        <p:spPr bwMode="auto">
          <a:xfrm>
            <a:off x="2667000" y="1752600"/>
            <a:ext cx="379413" cy="76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6" name="Rectangle 14"/>
          <p:cNvSpPr>
            <a:spLocks noChangeArrowheads="1"/>
          </p:cNvSpPr>
          <p:nvPr/>
        </p:nvSpPr>
        <p:spPr bwMode="auto">
          <a:xfrm>
            <a:off x="1905000" y="1752600"/>
            <a:ext cx="379413" cy="76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7" name="Rectangle 15"/>
          <p:cNvSpPr>
            <a:spLocks noChangeArrowheads="1"/>
          </p:cNvSpPr>
          <p:nvPr/>
        </p:nvSpPr>
        <p:spPr bwMode="auto">
          <a:xfrm>
            <a:off x="1589088" y="1906588"/>
            <a:ext cx="76200" cy="37941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8" name="Rectangle 16"/>
          <p:cNvSpPr>
            <a:spLocks noChangeArrowheads="1"/>
          </p:cNvSpPr>
          <p:nvPr/>
        </p:nvSpPr>
        <p:spPr bwMode="auto">
          <a:xfrm>
            <a:off x="1589088" y="2668588"/>
            <a:ext cx="76200" cy="37941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89" name="Rectangle 17"/>
          <p:cNvSpPr>
            <a:spLocks noChangeArrowheads="1"/>
          </p:cNvSpPr>
          <p:nvPr/>
        </p:nvSpPr>
        <p:spPr bwMode="auto">
          <a:xfrm>
            <a:off x="1589088" y="3430588"/>
            <a:ext cx="76200" cy="37941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0" name="Rectangle 18"/>
          <p:cNvSpPr>
            <a:spLocks noChangeArrowheads="1"/>
          </p:cNvSpPr>
          <p:nvPr/>
        </p:nvSpPr>
        <p:spPr bwMode="auto">
          <a:xfrm>
            <a:off x="1589088" y="4192588"/>
            <a:ext cx="76200" cy="37941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1" name="Rectangle 19"/>
          <p:cNvSpPr>
            <a:spLocks noChangeArrowheads="1"/>
          </p:cNvSpPr>
          <p:nvPr/>
        </p:nvSpPr>
        <p:spPr bwMode="auto">
          <a:xfrm>
            <a:off x="1589088" y="4954588"/>
            <a:ext cx="76200" cy="37941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2" name="Rectangle 20"/>
          <p:cNvSpPr>
            <a:spLocks noChangeArrowheads="1"/>
          </p:cNvSpPr>
          <p:nvPr/>
        </p:nvSpPr>
        <p:spPr bwMode="auto">
          <a:xfrm>
            <a:off x="1589088" y="5716588"/>
            <a:ext cx="76200" cy="37941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3" name="Rectangle 21"/>
          <p:cNvSpPr>
            <a:spLocks noChangeArrowheads="1"/>
          </p:cNvSpPr>
          <p:nvPr/>
        </p:nvSpPr>
        <p:spPr bwMode="auto">
          <a:xfrm>
            <a:off x="1589088" y="6478588"/>
            <a:ext cx="76200" cy="37941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3200400" y="381000"/>
            <a:ext cx="57912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286000" y="33528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1827213" y="6399213"/>
            <a:ext cx="1905000" cy="45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en-US"/>
          </a:p>
        </p:txBody>
      </p:sp>
      <p:sp>
        <p:nvSpPr>
          <p:cNvPr id="3097" name="Rectangle 25"/>
          <p:cNvSpPr>
            <a:spLocks noGrp="1" noChangeArrowheads="1"/>
          </p:cNvSpPr>
          <p:nvPr>
            <p:ph type="ftr" sz="quarter" idx="3"/>
          </p:nvPr>
        </p:nvSpPr>
        <p:spPr>
          <a:xfrm>
            <a:off x="4037013" y="6399213"/>
            <a:ext cx="2895600" cy="457200"/>
          </a:xfrm>
        </p:spPr>
        <p:txBody>
          <a:bodyPr/>
          <a:lstStyle>
            <a:lvl1pPr algn="ctr">
              <a:defRPr sz="1400" baseline="0"/>
            </a:lvl1pPr>
          </a:lstStyle>
          <a:p>
            <a:endParaRPr lang="en-US"/>
          </a:p>
        </p:txBody>
      </p:sp>
      <p:sp>
        <p:nvSpPr>
          <p:cNvPr id="3098" name="Rectangle 2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20E6A1B-990B-4312-855D-E91DFC7F7C8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3099" name="AutoShape 27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 rot="10800000" flipH="1">
            <a:off x="460375" y="6169025"/>
            <a:ext cx="650875" cy="569913"/>
          </a:xfrm>
          <a:prstGeom prst="triangle">
            <a:avLst>
              <a:gd name="adj" fmla="val 49995"/>
            </a:avLst>
          </a:prstGeom>
          <a:solidFill>
            <a:schemeClr val="accent2"/>
          </a:solidFill>
          <a:ln w="12700" cap="sq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rot="10800000" wrap="none" lIns="92075" tIns="46038" rIns="92075" bIns="46038" anchor="ctr"/>
          <a:lstStyle/>
          <a:p>
            <a:pPr algn="l">
              <a:spcBef>
                <a:spcPct val="50000"/>
              </a:spcBef>
            </a:pPr>
            <a:endParaRPr lang="en-US"/>
          </a:p>
        </p:txBody>
      </p:sp>
      <p:sp>
        <p:nvSpPr>
          <p:cNvPr id="3100" name="Freeform 28"/>
          <p:cNvSpPr>
            <a:spLocks/>
          </p:cNvSpPr>
          <p:nvPr/>
        </p:nvSpPr>
        <p:spPr bwMode="auto">
          <a:xfrm>
            <a:off x="460375" y="6169025"/>
            <a:ext cx="327025" cy="571500"/>
          </a:xfrm>
          <a:custGeom>
            <a:avLst/>
            <a:gdLst>
              <a:gd name="T0" fmla="*/ 205 w 206"/>
              <a:gd name="T1" fmla="*/ 359 h 360"/>
              <a:gd name="T2" fmla="*/ 205 w 206"/>
              <a:gd name="T3" fmla="*/ 296 h 360"/>
              <a:gd name="T4" fmla="*/ 63 w 206"/>
              <a:gd name="T5" fmla="*/ 35 h 360"/>
              <a:gd name="T6" fmla="*/ 0 w 206"/>
              <a:gd name="T7" fmla="*/ 0 h 360"/>
              <a:gd name="T8" fmla="*/ 205 w 206"/>
              <a:gd name="T9" fmla="*/ 359 h 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6" h="360">
                <a:moveTo>
                  <a:pt x="205" y="359"/>
                </a:moveTo>
                <a:lnTo>
                  <a:pt x="205" y="296"/>
                </a:lnTo>
                <a:lnTo>
                  <a:pt x="63" y="35"/>
                </a:lnTo>
                <a:lnTo>
                  <a:pt x="0" y="0"/>
                </a:lnTo>
                <a:lnTo>
                  <a:pt x="205" y="359"/>
                </a:lnTo>
              </a:path>
            </a:pathLst>
          </a:custGeom>
          <a:solidFill>
            <a:schemeClr val="bg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1" name="Freeform 29"/>
          <p:cNvSpPr>
            <a:spLocks/>
          </p:cNvSpPr>
          <p:nvPr/>
        </p:nvSpPr>
        <p:spPr bwMode="auto">
          <a:xfrm>
            <a:off x="460375" y="6169025"/>
            <a:ext cx="652463" cy="58738"/>
          </a:xfrm>
          <a:custGeom>
            <a:avLst/>
            <a:gdLst>
              <a:gd name="T0" fmla="*/ 0 w 411"/>
              <a:gd name="T1" fmla="*/ 0 h 37"/>
              <a:gd name="T2" fmla="*/ 63 w 411"/>
              <a:gd name="T3" fmla="*/ 36 h 37"/>
              <a:gd name="T4" fmla="*/ 355 w 411"/>
              <a:gd name="T5" fmla="*/ 36 h 37"/>
              <a:gd name="T6" fmla="*/ 410 w 411"/>
              <a:gd name="T7" fmla="*/ 0 h 37"/>
              <a:gd name="T8" fmla="*/ 0 w 411"/>
              <a:gd name="T9" fmla="*/ 0 h 3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1" h="37">
                <a:moveTo>
                  <a:pt x="0" y="0"/>
                </a:moveTo>
                <a:lnTo>
                  <a:pt x="63" y="36"/>
                </a:lnTo>
                <a:lnTo>
                  <a:pt x="355" y="36"/>
                </a:lnTo>
                <a:lnTo>
                  <a:pt x="410" y="0"/>
                </a:lnTo>
                <a:lnTo>
                  <a:pt x="0" y="0"/>
                </a:lnTo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02" name="Freeform 30"/>
          <p:cNvSpPr>
            <a:spLocks/>
          </p:cNvSpPr>
          <p:nvPr/>
        </p:nvSpPr>
        <p:spPr bwMode="auto">
          <a:xfrm>
            <a:off x="785813" y="6169025"/>
            <a:ext cx="327025" cy="571500"/>
          </a:xfrm>
          <a:custGeom>
            <a:avLst/>
            <a:gdLst>
              <a:gd name="T0" fmla="*/ 0 w 206"/>
              <a:gd name="T1" fmla="*/ 359 h 360"/>
              <a:gd name="T2" fmla="*/ 0 w 206"/>
              <a:gd name="T3" fmla="*/ 296 h 360"/>
              <a:gd name="T4" fmla="*/ 141 w 206"/>
              <a:gd name="T5" fmla="*/ 35 h 360"/>
              <a:gd name="T6" fmla="*/ 205 w 206"/>
              <a:gd name="T7" fmla="*/ 0 h 360"/>
              <a:gd name="T8" fmla="*/ 0 w 206"/>
              <a:gd name="T9" fmla="*/ 359 h 3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6" h="360">
                <a:moveTo>
                  <a:pt x="0" y="359"/>
                </a:moveTo>
                <a:lnTo>
                  <a:pt x="0" y="296"/>
                </a:lnTo>
                <a:lnTo>
                  <a:pt x="141" y="35"/>
                </a:lnTo>
                <a:lnTo>
                  <a:pt x="205" y="0"/>
                </a:lnTo>
                <a:lnTo>
                  <a:pt x="0" y="359"/>
                </a:lnTo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125" name="Group 53"/>
          <p:cNvGrpSpPr>
            <a:grpSpLocks/>
          </p:cNvGrpSpPr>
          <p:nvPr/>
        </p:nvGrpSpPr>
        <p:grpSpPr bwMode="auto">
          <a:xfrm>
            <a:off x="0" y="0"/>
            <a:ext cx="3057525" cy="2057400"/>
            <a:chOff x="0" y="0"/>
            <a:chExt cx="1926" cy="1296"/>
          </a:xfrm>
        </p:grpSpPr>
        <p:sp>
          <p:nvSpPr>
            <p:cNvPr id="3103" name="Rectangle 31" descr="White marble"/>
            <p:cNvSpPr>
              <a:spLocks noChangeArrowheads="1"/>
            </p:cNvSpPr>
            <p:nvPr/>
          </p:nvSpPr>
          <p:spPr bwMode="auto">
            <a:xfrm>
              <a:off x="0" y="0"/>
              <a:ext cx="1920" cy="1296"/>
            </a:xfrm>
            <a:prstGeom prst="rect">
              <a:avLst/>
            </a:prstGeom>
            <a:blipFill dpi="0" rotWithShape="0">
              <a:blip r:embed="rId2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l">
                <a:spcBef>
                  <a:spcPct val="50000"/>
                </a:spcBef>
              </a:pPr>
              <a:endParaRPr lang="en-US"/>
            </a:p>
          </p:txBody>
        </p:sp>
        <p:grpSp>
          <p:nvGrpSpPr>
            <p:cNvPr id="3115" name="Group 43"/>
            <p:cNvGrpSpPr>
              <a:grpSpLocks/>
            </p:cNvGrpSpPr>
            <p:nvPr/>
          </p:nvGrpSpPr>
          <p:grpSpPr bwMode="auto">
            <a:xfrm>
              <a:off x="1" y="1266"/>
              <a:ext cx="1923" cy="30"/>
              <a:chOff x="1" y="1266"/>
              <a:chExt cx="1923" cy="30"/>
            </a:xfrm>
          </p:grpSpPr>
          <p:sp>
            <p:nvSpPr>
              <p:cNvPr id="3104" name="Rectangle 32"/>
              <p:cNvSpPr>
                <a:spLocks noChangeArrowheads="1"/>
              </p:cNvSpPr>
              <p:nvPr/>
            </p:nvSpPr>
            <p:spPr bwMode="auto">
              <a:xfrm>
                <a:off x="1" y="1266"/>
                <a:ext cx="1923" cy="3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5" name="Rectangle 33"/>
              <p:cNvSpPr>
                <a:spLocks noChangeArrowheads="1"/>
              </p:cNvSpPr>
              <p:nvPr/>
            </p:nvSpPr>
            <p:spPr bwMode="auto">
              <a:xfrm>
                <a:off x="6" y="1273"/>
                <a:ext cx="96" cy="2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6" name="Rectangle 34"/>
              <p:cNvSpPr>
                <a:spLocks noChangeArrowheads="1"/>
              </p:cNvSpPr>
              <p:nvPr/>
            </p:nvSpPr>
            <p:spPr bwMode="auto">
              <a:xfrm>
                <a:off x="199" y="1273"/>
                <a:ext cx="96" cy="2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7" name="Rectangle 35"/>
              <p:cNvSpPr>
                <a:spLocks noChangeArrowheads="1"/>
              </p:cNvSpPr>
              <p:nvPr/>
            </p:nvSpPr>
            <p:spPr bwMode="auto">
              <a:xfrm>
                <a:off x="392" y="1273"/>
                <a:ext cx="97" cy="2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8" name="Rectangle 36"/>
              <p:cNvSpPr>
                <a:spLocks noChangeArrowheads="1"/>
              </p:cNvSpPr>
              <p:nvPr/>
            </p:nvSpPr>
            <p:spPr bwMode="auto">
              <a:xfrm>
                <a:off x="586" y="1273"/>
                <a:ext cx="96" cy="2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09" name="Rectangle 37"/>
              <p:cNvSpPr>
                <a:spLocks noChangeArrowheads="1"/>
              </p:cNvSpPr>
              <p:nvPr/>
            </p:nvSpPr>
            <p:spPr bwMode="auto">
              <a:xfrm>
                <a:off x="779" y="1273"/>
                <a:ext cx="96" cy="2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0" name="Rectangle 38"/>
              <p:cNvSpPr>
                <a:spLocks noChangeArrowheads="1"/>
              </p:cNvSpPr>
              <p:nvPr/>
            </p:nvSpPr>
            <p:spPr bwMode="auto">
              <a:xfrm>
                <a:off x="972" y="1273"/>
                <a:ext cx="96" cy="2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1" name="Rectangle 39"/>
              <p:cNvSpPr>
                <a:spLocks noChangeArrowheads="1"/>
              </p:cNvSpPr>
              <p:nvPr/>
            </p:nvSpPr>
            <p:spPr bwMode="auto">
              <a:xfrm>
                <a:off x="1165" y="1273"/>
                <a:ext cx="97" cy="2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2" name="Rectangle 40"/>
              <p:cNvSpPr>
                <a:spLocks noChangeArrowheads="1"/>
              </p:cNvSpPr>
              <p:nvPr/>
            </p:nvSpPr>
            <p:spPr bwMode="auto">
              <a:xfrm>
                <a:off x="1359" y="1273"/>
                <a:ext cx="96" cy="2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3" name="Rectangle 41"/>
              <p:cNvSpPr>
                <a:spLocks noChangeArrowheads="1"/>
              </p:cNvSpPr>
              <p:nvPr/>
            </p:nvSpPr>
            <p:spPr bwMode="auto">
              <a:xfrm>
                <a:off x="1552" y="1273"/>
                <a:ext cx="96" cy="2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4" name="Rectangle 42"/>
              <p:cNvSpPr>
                <a:spLocks noChangeArrowheads="1"/>
              </p:cNvSpPr>
              <p:nvPr/>
            </p:nvSpPr>
            <p:spPr bwMode="auto">
              <a:xfrm>
                <a:off x="1745" y="1273"/>
                <a:ext cx="96" cy="2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24" name="Group 52"/>
            <p:cNvGrpSpPr>
              <a:grpSpLocks/>
            </p:cNvGrpSpPr>
            <p:nvPr/>
          </p:nvGrpSpPr>
          <p:grpSpPr bwMode="auto">
            <a:xfrm>
              <a:off x="1899" y="0"/>
              <a:ext cx="27" cy="1295"/>
              <a:chOff x="1899" y="0"/>
              <a:chExt cx="27" cy="1295"/>
            </a:xfrm>
          </p:grpSpPr>
          <p:sp>
            <p:nvSpPr>
              <p:cNvPr id="3116" name="Rectangle 44"/>
              <p:cNvSpPr>
                <a:spLocks noChangeArrowheads="1"/>
              </p:cNvSpPr>
              <p:nvPr/>
            </p:nvSpPr>
            <p:spPr bwMode="auto">
              <a:xfrm>
                <a:off x="1899" y="0"/>
                <a:ext cx="27" cy="12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7" name="Rectangle 45"/>
              <p:cNvSpPr>
                <a:spLocks noChangeArrowheads="1"/>
              </p:cNvSpPr>
              <p:nvPr/>
            </p:nvSpPr>
            <p:spPr bwMode="auto">
              <a:xfrm>
                <a:off x="1900" y="1195"/>
                <a:ext cx="19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8" name="Rectangle 46"/>
              <p:cNvSpPr>
                <a:spLocks noChangeArrowheads="1"/>
              </p:cNvSpPr>
              <p:nvPr/>
            </p:nvSpPr>
            <p:spPr bwMode="auto">
              <a:xfrm>
                <a:off x="1900" y="1002"/>
                <a:ext cx="19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19" name="Rectangle 47"/>
              <p:cNvSpPr>
                <a:spLocks noChangeArrowheads="1"/>
              </p:cNvSpPr>
              <p:nvPr/>
            </p:nvSpPr>
            <p:spPr bwMode="auto">
              <a:xfrm>
                <a:off x="1900" y="809"/>
                <a:ext cx="19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0" name="Rectangle 48"/>
              <p:cNvSpPr>
                <a:spLocks noChangeArrowheads="1"/>
              </p:cNvSpPr>
              <p:nvPr/>
            </p:nvSpPr>
            <p:spPr bwMode="auto">
              <a:xfrm>
                <a:off x="1900" y="616"/>
                <a:ext cx="19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1" name="Rectangle 49"/>
              <p:cNvSpPr>
                <a:spLocks noChangeArrowheads="1"/>
              </p:cNvSpPr>
              <p:nvPr/>
            </p:nvSpPr>
            <p:spPr bwMode="auto">
              <a:xfrm>
                <a:off x="1900" y="423"/>
                <a:ext cx="19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2" name="Rectangle 50"/>
              <p:cNvSpPr>
                <a:spLocks noChangeArrowheads="1"/>
              </p:cNvSpPr>
              <p:nvPr/>
            </p:nvSpPr>
            <p:spPr bwMode="auto">
              <a:xfrm>
                <a:off x="1900" y="230"/>
                <a:ext cx="19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123" name="Rectangle 51"/>
              <p:cNvSpPr>
                <a:spLocks noChangeArrowheads="1"/>
              </p:cNvSpPr>
              <p:nvPr/>
            </p:nvSpPr>
            <p:spPr bwMode="auto">
              <a:xfrm>
                <a:off x="1900" y="37"/>
                <a:ext cx="19" cy="9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3126" name="Rectangle 54"/>
          <p:cNvSpPr>
            <a:spLocks noChangeArrowheads="1"/>
          </p:cNvSpPr>
          <p:nvPr/>
        </p:nvSpPr>
        <p:spPr bwMode="auto">
          <a:xfrm>
            <a:off x="495300" y="2500313"/>
            <a:ext cx="723900" cy="67627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7" name="Rectangle 55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419100" y="2424113"/>
            <a:ext cx="723900" cy="676275"/>
          </a:xfrm>
          <a:prstGeom prst="rect">
            <a:avLst/>
          </a:prstGeom>
          <a:solidFill>
            <a:schemeClr val="accent2"/>
          </a:solidFill>
          <a:ln w="12700" cap="sq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8" name="Rectangle 56"/>
          <p:cNvSpPr>
            <a:spLocks noChangeArrowheads="1"/>
          </p:cNvSpPr>
          <p:nvPr/>
        </p:nvSpPr>
        <p:spPr bwMode="auto">
          <a:xfrm>
            <a:off x="422275" y="2427288"/>
            <a:ext cx="53975" cy="669925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29" name="Rectangle 57"/>
          <p:cNvSpPr>
            <a:spLocks noChangeArrowheads="1"/>
          </p:cNvSpPr>
          <p:nvPr/>
        </p:nvSpPr>
        <p:spPr bwMode="auto">
          <a:xfrm>
            <a:off x="476250" y="2427288"/>
            <a:ext cx="657225" cy="53975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0" name="Freeform 58"/>
          <p:cNvSpPr>
            <a:spLocks/>
          </p:cNvSpPr>
          <p:nvPr/>
        </p:nvSpPr>
        <p:spPr bwMode="auto">
          <a:xfrm>
            <a:off x="434975" y="2427288"/>
            <a:ext cx="712788" cy="671512"/>
          </a:xfrm>
          <a:custGeom>
            <a:avLst/>
            <a:gdLst>
              <a:gd name="T0" fmla="*/ 448 w 449"/>
              <a:gd name="T1" fmla="*/ 0 h 423"/>
              <a:gd name="T2" fmla="*/ 417 w 449"/>
              <a:gd name="T3" fmla="*/ 34 h 423"/>
              <a:gd name="T4" fmla="*/ 417 w 449"/>
              <a:gd name="T5" fmla="*/ 387 h 423"/>
              <a:gd name="T6" fmla="*/ 34 w 449"/>
              <a:gd name="T7" fmla="*/ 387 h 423"/>
              <a:gd name="T8" fmla="*/ 0 w 449"/>
              <a:gd name="T9" fmla="*/ 422 h 423"/>
              <a:gd name="T10" fmla="*/ 448 w 449"/>
              <a:gd name="T11" fmla="*/ 422 h 423"/>
              <a:gd name="T12" fmla="*/ 448 w 449"/>
              <a:gd name="T13" fmla="*/ 0 h 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9" h="423">
                <a:moveTo>
                  <a:pt x="448" y="0"/>
                </a:moveTo>
                <a:lnTo>
                  <a:pt x="417" y="34"/>
                </a:lnTo>
                <a:lnTo>
                  <a:pt x="417" y="387"/>
                </a:lnTo>
                <a:lnTo>
                  <a:pt x="34" y="387"/>
                </a:lnTo>
                <a:lnTo>
                  <a:pt x="0" y="422"/>
                </a:lnTo>
                <a:lnTo>
                  <a:pt x="448" y="422"/>
                </a:lnTo>
                <a:lnTo>
                  <a:pt x="448" y="0"/>
                </a:lnTo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1" name="Rectangle 59"/>
          <p:cNvSpPr>
            <a:spLocks noChangeArrowheads="1"/>
          </p:cNvSpPr>
          <p:nvPr/>
        </p:nvSpPr>
        <p:spPr bwMode="auto">
          <a:xfrm>
            <a:off x="231775" y="3157538"/>
            <a:ext cx="10826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sz="1800">
                <a:latin typeface="Arial Narrow" pitchFamily="34" charset="0"/>
              </a:rPr>
              <a:t>Features</a:t>
            </a:r>
            <a:endParaRPr lang="en-US"/>
          </a:p>
        </p:txBody>
      </p:sp>
      <p:sp>
        <p:nvSpPr>
          <p:cNvPr id="3132" name="Rectangle 60"/>
          <p:cNvSpPr>
            <a:spLocks noChangeArrowheads="1"/>
          </p:cNvSpPr>
          <p:nvPr/>
        </p:nvSpPr>
        <p:spPr bwMode="auto">
          <a:xfrm>
            <a:off x="495300" y="3719513"/>
            <a:ext cx="723900" cy="67627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3" name="Rectangle 61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419100" y="3643313"/>
            <a:ext cx="723900" cy="676275"/>
          </a:xfrm>
          <a:prstGeom prst="rect">
            <a:avLst/>
          </a:prstGeom>
          <a:solidFill>
            <a:schemeClr val="accent2"/>
          </a:solidFill>
          <a:ln w="12700" cap="sq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4" name="Rectangle 62"/>
          <p:cNvSpPr>
            <a:spLocks noChangeArrowheads="1"/>
          </p:cNvSpPr>
          <p:nvPr/>
        </p:nvSpPr>
        <p:spPr bwMode="auto">
          <a:xfrm>
            <a:off x="422275" y="3646488"/>
            <a:ext cx="53975" cy="669925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5" name="Rectangle 63"/>
          <p:cNvSpPr>
            <a:spLocks noChangeArrowheads="1"/>
          </p:cNvSpPr>
          <p:nvPr/>
        </p:nvSpPr>
        <p:spPr bwMode="auto">
          <a:xfrm>
            <a:off x="476250" y="3646488"/>
            <a:ext cx="657225" cy="53975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6" name="Freeform 64"/>
          <p:cNvSpPr>
            <a:spLocks/>
          </p:cNvSpPr>
          <p:nvPr/>
        </p:nvSpPr>
        <p:spPr bwMode="auto">
          <a:xfrm>
            <a:off x="434975" y="3646488"/>
            <a:ext cx="712788" cy="671512"/>
          </a:xfrm>
          <a:custGeom>
            <a:avLst/>
            <a:gdLst>
              <a:gd name="T0" fmla="*/ 448 w 449"/>
              <a:gd name="T1" fmla="*/ 0 h 423"/>
              <a:gd name="T2" fmla="*/ 417 w 449"/>
              <a:gd name="T3" fmla="*/ 34 h 423"/>
              <a:gd name="T4" fmla="*/ 417 w 449"/>
              <a:gd name="T5" fmla="*/ 387 h 423"/>
              <a:gd name="T6" fmla="*/ 34 w 449"/>
              <a:gd name="T7" fmla="*/ 387 h 423"/>
              <a:gd name="T8" fmla="*/ 0 w 449"/>
              <a:gd name="T9" fmla="*/ 422 h 423"/>
              <a:gd name="T10" fmla="*/ 448 w 449"/>
              <a:gd name="T11" fmla="*/ 422 h 423"/>
              <a:gd name="T12" fmla="*/ 448 w 449"/>
              <a:gd name="T13" fmla="*/ 0 h 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9" h="423">
                <a:moveTo>
                  <a:pt x="448" y="0"/>
                </a:moveTo>
                <a:lnTo>
                  <a:pt x="417" y="34"/>
                </a:lnTo>
                <a:lnTo>
                  <a:pt x="417" y="387"/>
                </a:lnTo>
                <a:lnTo>
                  <a:pt x="34" y="387"/>
                </a:lnTo>
                <a:lnTo>
                  <a:pt x="0" y="422"/>
                </a:lnTo>
                <a:lnTo>
                  <a:pt x="448" y="422"/>
                </a:lnTo>
                <a:lnTo>
                  <a:pt x="448" y="0"/>
                </a:lnTo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7" name="Rectangle 65"/>
          <p:cNvSpPr>
            <a:spLocks noChangeArrowheads="1"/>
          </p:cNvSpPr>
          <p:nvPr/>
        </p:nvSpPr>
        <p:spPr bwMode="auto">
          <a:xfrm>
            <a:off x="231775" y="4376738"/>
            <a:ext cx="10826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sz="1800">
                <a:latin typeface="Arial Narrow" pitchFamily="34" charset="0"/>
              </a:rPr>
              <a:t>Specs</a:t>
            </a:r>
            <a:endParaRPr lang="en-US"/>
          </a:p>
        </p:txBody>
      </p:sp>
      <p:sp>
        <p:nvSpPr>
          <p:cNvPr id="3138" name="Rectangle 66"/>
          <p:cNvSpPr>
            <a:spLocks noChangeArrowheads="1"/>
          </p:cNvSpPr>
          <p:nvPr/>
        </p:nvSpPr>
        <p:spPr bwMode="auto">
          <a:xfrm>
            <a:off x="495300" y="4938713"/>
            <a:ext cx="723900" cy="676275"/>
          </a:xfrm>
          <a:prstGeom prst="rect">
            <a:avLst/>
          </a:prstGeom>
          <a:gradFill rotWithShape="0">
            <a:gsLst>
              <a:gs pos="0">
                <a:schemeClr val="bg1">
                  <a:gamma/>
                  <a:shade val="46275"/>
                  <a:invGamma/>
                </a:schemeClr>
              </a:gs>
              <a:gs pos="10000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39" name="Rectangle 6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419100" y="4862513"/>
            <a:ext cx="723900" cy="676275"/>
          </a:xfrm>
          <a:prstGeom prst="rect">
            <a:avLst/>
          </a:prstGeom>
          <a:solidFill>
            <a:schemeClr val="accent2"/>
          </a:solidFill>
          <a:ln w="12700" cap="sq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40" name="Rectangle 68"/>
          <p:cNvSpPr>
            <a:spLocks noChangeArrowheads="1"/>
          </p:cNvSpPr>
          <p:nvPr/>
        </p:nvSpPr>
        <p:spPr bwMode="auto">
          <a:xfrm>
            <a:off x="422275" y="4865688"/>
            <a:ext cx="53975" cy="669925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41" name="Rectangle 69"/>
          <p:cNvSpPr>
            <a:spLocks noChangeArrowheads="1"/>
          </p:cNvSpPr>
          <p:nvPr/>
        </p:nvSpPr>
        <p:spPr bwMode="auto">
          <a:xfrm>
            <a:off x="476250" y="4865688"/>
            <a:ext cx="657225" cy="53975"/>
          </a:xfrm>
          <a:prstGeom prst="rect">
            <a:avLst/>
          </a:prstGeom>
          <a:solidFill>
            <a:schemeClr val="bg2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42" name="Freeform 70"/>
          <p:cNvSpPr>
            <a:spLocks/>
          </p:cNvSpPr>
          <p:nvPr/>
        </p:nvSpPr>
        <p:spPr bwMode="auto">
          <a:xfrm>
            <a:off x="434975" y="4865688"/>
            <a:ext cx="712788" cy="671512"/>
          </a:xfrm>
          <a:custGeom>
            <a:avLst/>
            <a:gdLst>
              <a:gd name="T0" fmla="*/ 448 w 449"/>
              <a:gd name="T1" fmla="*/ 0 h 423"/>
              <a:gd name="T2" fmla="*/ 417 w 449"/>
              <a:gd name="T3" fmla="*/ 34 h 423"/>
              <a:gd name="T4" fmla="*/ 417 w 449"/>
              <a:gd name="T5" fmla="*/ 387 h 423"/>
              <a:gd name="T6" fmla="*/ 34 w 449"/>
              <a:gd name="T7" fmla="*/ 387 h 423"/>
              <a:gd name="T8" fmla="*/ 0 w 449"/>
              <a:gd name="T9" fmla="*/ 422 h 423"/>
              <a:gd name="T10" fmla="*/ 448 w 449"/>
              <a:gd name="T11" fmla="*/ 422 h 423"/>
              <a:gd name="T12" fmla="*/ 448 w 449"/>
              <a:gd name="T13" fmla="*/ 0 h 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49" h="423">
                <a:moveTo>
                  <a:pt x="448" y="0"/>
                </a:moveTo>
                <a:lnTo>
                  <a:pt x="417" y="34"/>
                </a:lnTo>
                <a:lnTo>
                  <a:pt x="417" y="387"/>
                </a:lnTo>
                <a:lnTo>
                  <a:pt x="34" y="387"/>
                </a:lnTo>
                <a:lnTo>
                  <a:pt x="0" y="422"/>
                </a:lnTo>
                <a:lnTo>
                  <a:pt x="448" y="422"/>
                </a:lnTo>
                <a:lnTo>
                  <a:pt x="448" y="0"/>
                </a:lnTo>
              </a:path>
            </a:pathLst>
          </a:custGeom>
          <a:solidFill>
            <a:schemeClr val="accent1">
              <a:alpha val="50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43" name="Rectangle 71"/>
          <p:cNvSpPr>
            <a:spLocks noChangeArrowheads="1"/>
          </p:cNvSpPr>
          <p:nvPr/>
        </p:nvSpPr>
        <p:spPr bwMode="auto">
          <a:xfrm>
            <a:off x="231775" y="5595938"/>
            <a:ext cx="10826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en-US" sz="1800">
                <a:latin typeface="Arial Narrow" pitchFamily="34" charset="0"/>
              </a:rPr>
              <a:t>Price List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AE8EAE8-C7E4-4FEE-8307-9AF51AD3C16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964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5200" y="304800"/>
            <a:ext cx="1827213" cy="6019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28800" y="304800"/>
            <a:ext cx="5334000" cy="6019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B3F547D-BBED-4050-AB52-0047994BE4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724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7D9A47C-801B-44F7-A996-8E525914E5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72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7FB7CFA-55D1-46FB-A8F9-61D17BAEDE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8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1981200"/>
            <a:ext cx="3579813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61013" y="1981200"/>
            <a:ext cx="35814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A310F829-F3FC-48E7-8634-28DC7F5678F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944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09648C3-5FA7-49FF-B881-4BB73C1902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65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CB77A05-8DE8-4339-8922-59EC61F5BB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437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84D0F04-42C7-44AF-975B-33E233BE3E9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74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25CAF5-B54A-41D1-9F6C-7318F7D05A8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32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E44AC53-981C-4E6A-86BA-E45DFD446F4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022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7" name="Rectangle 63"/>
          <p:cNvSpPr>
            <a:spLocks noChangeArrowheads="1"/>
          </p:cNvSpPr>
          <p:nvPr/>
        </p:nvSpPr>
        <p:spPr bwMode="auto">
          <a:xfrm>
            <a:off x="0" y="1752600"/>
            <a:ext cx="1600200" cy="5105400"/>
          </a:xfrm>
          <a:prstGeom prst="rect">
            <a:avLst/>
          </a:prstGeom>
          <a:solidFill>
            <a:srgbClr val="969696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026" name="Rectangle 2" descr="White marble"/>
          <p:cNvSpPr>
            <a:spLocks noChangeArrowheads="1"/>
          </p:cNvSpPr>
          <p:nvPr/>
        </p:nvSpPr>
        <p:spPr bwMode="auto">
          <a:xfrm>
            <a:off x="1676400" y="1752600"/>
            <a:ext cx="7466013" cy="5103813"/>
          </a:xfrm>
          <a:prstGeom prst="rect">
            <a:avLst/>
          </a:prstGeom>
          <a:blipFill dpi="0" rotWithShape="0">
            <a:blip r:embed="rId13"/>
            <a:srcRect/>
            <a:tile tx="0" ty="0" sx="100000" sy="100000" flip="none" algn="tl"/>
          </a:blip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l">
              <a:spcBef>
                <a:spcPct val="50000"/>
              </a:spcBef>
            </a:pPr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581150" y="1743075"/>
            <a:ext cx="95250" cy="51133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581150" y="1743075"/>
            <a:ext cx="7580313" cy="952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8763000" y="1752600"/>
            <a:ext cx="379413" cy="76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8001000" y="1752600"/>
            <a:ext cx="379413" cy="76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7239000" y="1752600"/>
            <a:ext cx="379413" cy="76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6477000" y="1752600"/>
            <a:ext cx="379413" cy="76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5715000" y="1752600"/>
            <a:ext cx="379413" cy="76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4953000" y="1752600"/>
            <a:ext cx="379413" cy="76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4191000" y="1752600"/>
            <a:ext cx="379413" cy="76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3429000" y="1752600"/>
            <a:ext cx="379413" cy="76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7" name="Rectangle 13"/>
          <p:cNvSpPr>
            <a:spLocks noChangeArrowheads="1"/>
          </p:cNvSpPr>
          <p:nvPr/>
        </p:nvSpPr>
        <p:spPr bwMode="auto">
          <a:xfrm>
            <a:off x="2667000" y="1752600"/>
            <a:ext cx="379413" cy="76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1905000" y="1752600"/>
            <a:ext cx="379413" cy="762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1589088" y="1906588"/>
            <a:ext cx="76200" cy="37941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0" name="Rectangle 16"/>
          <p:cNvSpPr>
            <a:spLocks noChangeArrowheads="1"/>
          </p:cNvSpPr>
          <p:nvPr/>
        </p:nvSpPr>
        <p:spPr bwMode="auto">
          <a:xfrm>
            <a:off x="1589088" y="2668588"/>
            <a:ext cx="76200" cy="37941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1" name="Rectangle 17"/>
          <p:cNvSpPr>
            <a:spLocks noChangeArrowheads="1"/>
          </p:cNvSpPr>
          <p:nvPr/>
        </p:nvSpPr>
        <p:spPr bwMode="auto">
          <a:xfrm>
            <a:off x="1589088" y="3430588"/>
            <a:ext cx="76200" cy="37941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2" name="Rectangle 18"/>
          <p:cNvSpPr>
            <a:spLocks noChangeArrowheads="1"/>
          </p:cNvSpPr>
          <p:nvPr/>
        </p:nvSpPr>
        <p:spPr bwMode="auto">
          <a:xfrm>
            <a:off x="1589088" y="4192588"/>
            <a:ext cx="76200" cy="37941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1589088" y="4954588"/>
            <a:ext cx="76200" cy="37941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1589088" y="5716588"/>
            <a:ext cx="76200" cy="37941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1589088" y="6478588"/>
            <a:ext cx="76200" cy="37941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1828800" y="304800"/>
            <a:ext cx="6629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28800" y="1981200"/>
            <a:ext cx="7313613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9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52600" y="6629400"/>
            <a:ext cx="1066800" cy="228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l">
              <a:defRPr sz="1200" baseline="-25000"/>
            </a:lvl1pPr>
          </a:lstStyle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7413" y="6399213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F7818CB-6A71-4462-82CD-DA20434D467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85" name="AutoShape 61"/>
          <p:cNvSpPr>
            <a:spLocks noChangeArrowheads="1"/>
          </p:cNvSpPr>
          <p:nvPr/>
        </p:nvSpPr>
        <p:spPr bwMode="auto">
          <a:xfrm>
            <a:off x="152400" y="2743200"/>
            <a:ext cx="1219200" cy="3886200"/>
          </a:xfrm>
          <a:prstGeom prst="curvedLeftArrow">
            <a:avLst>
              <a:gd name="adj1" fmla="val 63750"/>
              <a:gd name="adj2" fmla="val 127500"/>
              <a:gd name="adj3" fmla="val 33333"/>
            </a:avLst>
          </a:prstGeom>
          <a:solidFill>
            <a:srgbClr val="3366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083" name="Rectangle 59"/>
          <p:cNvSpPr>
            <a:spLocks noChangeAspect="1" noChangeArrowheads="1"/>
          </p:cNvSpPr>
          <p:nvPr/>
        </p:nvSpPr>
        <p:spPr bwMode="auto">
          <a:xfrm rot="5400000">
            <a:off x="-1790700" y="3543300"/>
            <a:ext cx="51054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0C0C0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68686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Symbol" pitchFamily="18" charset="2"/>
              <a:buNone/>
            </a:pPr>
            <a:r>
              <a:rPr lang="en-US" sz="4400">
                <a:latin typeface="Arial Rounded MT Bold" pitchFamily="34" charset="0"/>
              </a:rPr>
              <a:t> </a:t>
            </a:r>
            <a:r>
              <a:rPr lang="en-US" sz="4400"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HYDRAULICS</a:t>
            </a:r>
            <a:endParaRPr lang="en-US">
              <a:latin typeface="Tiepolo Book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 Narrow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 Narrow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 Narrow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 Narrow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800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themeOverride" Target="../theme/themeOverrid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3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.xml"/><Relationship Id="rId1" Type="http://schemas.openxmlformats.org/officeDocument/2006/relationships/themeOverride" Target="../theme/themeOverr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4.xml"/><Relationship Id="rId1" Type="http://schemas.openxmlformats.org/officeDocument/2006/relationships/themeOverride" Target="../theme/themeOverride11.xml"/><Relationship Id="rId4" Type="http://schemas.openxmlformats.org/officeDocument/2006/relationships/image" Target="../media/image3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6.xml"/><Relationship Id="rId1" Type="http://schemas.openxmlformats.org/officeDocument/2006/relationships/themeOverride" Target="../theme/themeOverrid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hemeOverride" Target="../theme/themeOverrid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8.xml"/><Relationship Id="rId1" Type="http://schemas.openxmlformats.org/officeDocument/2006/relationships/themeOverride" Target="../theme/themeOverrid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hemeOverride" Target="../theme/themeOverrid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0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2005, Triple C, Inc.</a:t>
            </a:r>
            <a:endParaRPr lang="en-US" sz="1400" baseline="0"/>
          </a:p>
        </p:txBody>
      </p:sp>
      <p:pic>
        <p:nvPicPr>
          <p:cNvPr id="125958" name="Picture 6" descr="D:\Hay Feeding\Tootsie Roll Cows sno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355"/>
          <a:stretch>
            <a:fillRect/>
          </a:stretch>
        </p:blipFill>
        <p:spPr bwMode="auto">
          <a:xfrm>
            <a:off x="1905000" y="1952625"/>
            <a:ext cx="7239000" cy="4729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5955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8915400" cy="1143000"/>
          </a:xfrm>
        </p:spPr>
        <p:txBody>
          <a:bodyPr/>
          <a:lstStyle/>
          <a:p>
            <a:pPr algn="r"/>
            <a:r>
              <a:rPr lang="en-US" sz="3600" b="1" i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Hydraulic Systems</a:t>
            </a:r>
            <a:r>
              <a:rPr lang="en-US" sz="3600" b="1" i="1" dirty="0">
                <a:solidFill>
                  <a:srgbClr val="FB11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br>
              <a:rPr lang="en-US" sz="3600" b="1" i="1" dirty="0">
                <a:solidFill>
                  <a:srgbClr val="FB11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endParaRPr lang="en-US" dirty="0"/>
          </a:p>
        </p:txBody>
      </p:sp>
      <p:grpSp>
        <p:nvGrpSpPr>
          <p:cNvPr id="125961" name="Group 9"/>
          <p:cNvGrpSpPr>
            <a:grpSpLocks/>
          </p:cNvGrpSpPr>
          <p:nvPr/>
        </p:nvGrpSpPr>
        <p:grpSpPr bwMode="auto">
          <a:xfrm>
            <a:off x="1600200" y="1828800"/>
            <a:ext cx="4724400" cy="2362200"/>
            <a:chOff x="1008" y="1152"/>
            <a:chExt cx="2976" cy="1488"/>
          </a:xfrm>
        </p:grpSpPr>
        <p:sp>
          <p:nvSpPr>
            <p:cNvPr id="125957" name="AutoShape 5"/>
            <p:cNvSpPr>
              <a:spLocks noChangeArrowheads="1"/>
            </p:cNvSpPr>
            <p:nvPr/>
          </p:nvSpPr>
          <p:spPr bwMode="auto">
            <a:xfrm>
              <a:off x="1008" y="1152"/>
              <a:ext cx="2976" cy="1488"/>
            </a:xfrm>
            <a:prstGeom prst="star32">
              <a:avLst>
                <a:gd name="adj" fmla="val 46819"/>
              </a:avLst>
            </a:prstGeom>
            <a:solidFill>
              <a:srgbClr val="FFFF99"/>
            </a:solidFill>
            <a:ln w="25400">
              <a:solidFill>
                <a:srgbClr val="FB1138"/>
              </a:solidFill>
              <a:miter lim="800000"/>
              <a:headEnd/>
              <a:tailEnd type="none" w="lg" len="lg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r>
                <a:rPr lang="en-US" sz="2000" i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ahoma" pitchFamily="34" charset="0"/>
                </a:rPr>
                <a:t>Our </a:t>
              </a:r>
              <a:r>
                <a:rPr lang="en-US" sz="2000" i="1" dirty="0" err="1">
                  <a:effectLst>
                    <a:outerShdw blurRad="38100" dist="38100" dir="2700000" algn="tl">
                      <a:srgbClr val="FFFFFF"/>
                    </a:outerShdw>
                  </a:effectLst>
                  <a:latin typeface="Tahoma" pitchFamily="34" charset="0"/>
                </a:rPr>
                <a:t>Committment</a:t>
              </a:r>
              <a:r>
                <a:rPr lang="en-US" sz="2000" i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ahoma" pitchFamily="34" charset="0"/>
                </a:rPr>
                <a:t>:</a:t>
              </a:r>
              <a:endParaRPr lang="en-US" dirty="0">
                <a:effectLst>
                  <a:outerShdw blurRad="38100" dist="38100" dir="2700000" algn="tl">
                    <a:srgbClr val="FFFFFF"/>
                  </a:outerShdw>
                </a:effectLst>
                <a:latin typeface="Tahoma" pitchFamily="34" charset="0"/>
              </a:endParaRPr>
            </a:p>
            <a:p>
              <a:r>
                <a:rPr lang="en-US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ahoma" pitchFamily="34" charset="0"/>
                </a:rPr>
                <a:t>Powerful, Simple, </a:t>
              </a:r>
              <a:br>
                <a:rPr lang="en-US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ahoma" pitchFamily="34" charset="0"/>
                </a:rPr>
              </a:br>
              <a:r>
                <a:rPr lang="en-US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ahoma" pitchFamily="34" charset="0"/>
                </a:rPr>
                <a:t>Dependable                </a:t>
              </a:r>
              <a:br>
                <a:rPr lang="en-US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ahoma" pitchFamily="34" charset="0"/>
                </a:rPr>
              </a:br>
              <a:r>
                <a:rPr lang="en-US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ahoma" pitchFamily="34" charset="0"/>
                </a:rPr>
                <a:t>Hydraulics for over </a:t>
              </a:r>
              <a:br>
                <a:rPr lang="en-US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ahoma" pitchFamily="34" charset="0"/>
                </a:rPr>
              </a:br>
              <a:r>
                <a:rPr lang="en-US" b="1" dirty="0" smtClean="0">
                  <a:effectLst>
                    <a:outerShdw blurRad="38100" dist="38100" dir="2700000" algn="tl">
                      <a:srgbClr val="FFFFFF"/>
                    </a:outerShdw>
                  </a:effectLst>
                  <a:latin typeface="Tahoma" pitchFamily="34" charset="0"/>
                </a:rPr>
                <a:t>30 </a:t>
              </a:r>
              <a:r>
                <a:rPr lang="en-US" b="1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Tahoma" pitchFamily="34" charset="0"/>
                </a:rPr>
                <a:t>years!</a:t>
              </a:r>
              <a:endParaRPr lang="en-US" dirty="0"/>
            </a:p>
          </p:txBody>
        </p:sp>
        <p:pic>
          <p:nvPicPr>
            <p:cNvPr id="125959" name="Picture 7" descr="H:\Logos\WMF files\HYDRA BEDCCC red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36" y="1776"/>
              <a:ext cx="1008" cy="21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25960" name="Picture 8" descr="H:\Logos\WMF files\HYDRA BEDCCC red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81000"/>
            <a:ext cx="2438400" cy="523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8593"/>
    </mc:Choice>
    <mc:Fallback>
      <p:transition spd="slow" advTm="859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59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59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5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5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144388" name="Rectangle 4"/>
          <p:cNvSpPr>
            <a:spLocks noGrp="1" noChangeArrowheads="1"/>
          </p:cNvSpPr>
          <p:nvPr>
            <p:ph type="title"/>
          </p:nvPr>
        </p:nvSpPr>
        <p:spPr>
          <a:xfrm>
            <a:off x="0" y="838200"/>
            <a:ext cx="8839200" cy="838200"/>
          </a:xfrm>
          <a:noFill/>
          <a:ln/>
        </p:spPr>
        <p:txBody>
          <a:bodyPr/>
          <a:lstStyle/>
          <a:p>
            <a:pPr algn="ctr"/>
            <a:r>
              <a:rPr lang="en-US" sz="54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Important Background Information</a:t>
            </a:r>
            <a:r>
              <a:rPr lang="en-US" sz="40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en-US" sz="40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endParaRPr lang="en-US"/>
          </a:p>
        </p:txBody>
      </p:sp>
      <p:sp>
        <p:nvSpPr>
          <p:cNvPr id="144393" name="Rectangle 9"/>
          <p:cNvSpPr>
            <a:spLocks noChangeArrowheads="1"/>
          </p:cNvSpPr>
          <p:nvPr/>
        </p:nvSpPr>
        <p:spPr bwMode="auto">
          <a:xfrm>
            <a:off x="1676400" y="1828800"/>
            <a:ext cx="7467600" cy="502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300">
                <a:latin typeface="Arial" charset="0"/>
              </a:rPr>
              <a:t>Lift cylinder force calculations were made using industry-standard hydraulic formulas</a:t>
            </a: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300">
                <a:latin typeface="Arial" charset="0"/>
              </a:rPr>
              <a:t>All cylinder dimensions and system relief pressure values are from product advertising or were provided by representatives of the various companies </a:t>
            </a: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300">
                <a:latin typeface="Arial" charset="0"/>
              </a:rPr>
              <a:t>Cylinder force values are compared in the next table</a:t>
            </a: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300">
                <a:latin typeface="Arial" charset="0"/>
              </a:rPr>
              <a:t>The final table compares estimated lift capacities based on the calculated cylinder force values</a:t>
            </a: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300">
                <a:latin typeface="Arial" charset="0"/>
              </a:rPr>
              <a:t>Every effort has been made to provide accurate, unbiased information in these comparisons</a:t>
            </a: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300">
                <a:latin typeface="Arial" charset="0"/>
              </a:rPr>
              <a:t>We reserve the right to make additions or corrections as additional information becomes available</a:t>
            </a:r>
          </a:p>
        </p:txBody>
      </p:sp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 advTm="36572"/>
    </mc:Choice>
    <mc:Fallback>
      <p:transition spd="slow" advTm="3657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43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439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132098" name="Rectangle 2"/>
          <p:cNvSpPr>
            <a:spLocks noChangeArrowheads="1"/>
          </p:cNvSpPr>
          <p:nvPr/>
        </p:nvSpPr>
        <p:spPr bwMode="auto">
          <a:xfrm>
            <a:off x="1676400" y="1828800"/>
            <a:ext cx="7467600" cy="502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08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2103" name="Rectangle 7"/>
          <p:cNvSpPr>
            <a:spLocks noChangeArrowheads="1"/>
          </p:cNvSpPr>
          <p:nvPr/>
        </p:nvSpPr>
        <p:spPr bwMode="auto">
          <a:xfrm>
            <a:off x="1676400" y="2590800"/>
            <a:ext cx="7467600" cy="426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DewEze		15.9 Tons	</a:t>
            </a: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90%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of </a:t>
            </a: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Hydra Bed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Besler		14.5 Tons	</a:t>
            </a: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82%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of </a:t>
            </a: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Hydra Bed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Krogmann		13.5 Tons	</a:t>
            </a: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77%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of </a:t>
            </a: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Hydra Bed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Cannonball	  	13.1 Tons	</a:t>
            </a: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74%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of </a:t>
            </a: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Hydra Bed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Steerman		12.2 Tons	</a:t>
            </a: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69%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of </a:t>
            </a: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Hydra Bed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Hoswel		11.6 Tons	</a:t>
            </a: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66%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of </a:t>
            </a:r>
            <a:r>
              <a:rPr lang="en-US" sz="280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Hydra Bed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endParaRPr lang="en-US" sz="320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132106" name="Rectangle 10"/>
          <p:cNvSpPr>
            <a:spLocks noGrp="1" noChangeArrowheads="1"/>
          </p:cNvSpPr>
          <p:nvPr>
            <p:ph type="title"/>
          </p:nvPr>
        </p:nvSpPr>
        <p:spPr>
          <a:xfrm>
            <a:off x="0" y="838200"/>
            <a:ext cx="8839200" cy="609600"/>
          </a:xfrm>
          <a:noFill/>
          <a:ln/>
        </p:spPr>
        <p:txBody>
          <a:bodyPr/>
          <a:lstStyle/>
          <a:p>
            <a:pPr algn="r"/>
            <a:r>
              <a:rPr lang="en-US" sz="44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Bale Bed Hydraulic Systems:</a:t>
            </a:r>
            <a:br>
              <a:rPr lang="en-US" sz="44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n-US" sz="4400" b="1" i="1" u="sng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Comparing</a:t>
            </a:r>
            <a:r>
              <a:rPr lang="en-US" sz="4400" b="1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Cylinder Force</a:t>
            </a:r>
            <a:r>
              <a:rPr lang="en-US" sz="3600" b="1" i="1">
                <a:solidFill>
                  <a:srgbClr val="FB11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br>
              <a:rPr lang="en-US" sz="3600" b="1" i="1">
                <a:solidFill>
                  <a:srgbClr val="FB11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endParaRPr lang="en-US"/>
          </a:p>
        </p:txBody>
      </p:sp>
      <p:grpSp>
        <p:nvGrpSpPr>
          <p:cNvPr id="132114" name="Group 18"/>
          <p:cNvGrpSpPr>
            <a:grpSpLocks/>
          </p:cNvGrpSpPr>
          <p:nvPr/>
        </p:nvGrpSpPr>
        <p:grpSpPr bwMode="auto">
          <a:xfrm>
            <a:off x="1677988" y="1828800"/>
            <a:ext cx="7467600" cy="685800"/>
            <a:chOff x="1057" y="1152"/>
            <a:chExt cx="4704" cy="432"/>
          </a:xfrm>
        </p:grpSpPr>
        <p:sp>
          <p:nvSpPr>
            <p:cNvPr id="132113" name="Rectangle 17"/>
            <p:cNvSpPr>
              <a:spLocks noChangeArrowheads="1"/>
            </p:cNvSpPr>
            <p:nvPr/>
          </p:nvSpPr>
          <p:spPr bwMode="auto">
            <a:xfrm>
              <a:off x="1057" y="1152"/>
              <a:ext cx="4704" cy="432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marL="342900" indent="-342900" algn="l">
                <a:spcBef>
                  <a:spcPct val="20000"/>
                </a:spcBef>
                <a:buClr>
                  <a:schemeClr val="hlink"/>
                </a:buClr>
                <a:buSzPct val="80000"/>
                <a:buFont typeface="Wingdings" pitchFamily="2" charset="2"/>
                <a:buChar char="n"/>
              </a:pPr>
              <a:r>
                <a:rPr lang="en-US" sz="3200" b="1">
                  <a:solidFill>
                    <a:srgbClr val="0000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                  	17.6 Tons - The Leader</a:t>
              </a:r>
              <a:endParaRPr lang="en-US" sz="2800">
                <a:effectLst>
                  <a:outerShdw blurRad="38100" dist="38100" dir="2700000" algn="tl">
                    <a:srgbClr val="FFFFFF"/>
                  </a:outerShdw>
                </a:effectLst>
                <a:latin typeface="Arial Narrow" pitchFamily="34" charset="0"/>
              </a:endParaRPr>
            </a:p>
          </p:txBody>
        </p:sp>
        <p:pic>
          <p:nvPicPr>
            <p:cNvPr id="132107" name="Picture 11" descr="H:\Logos\WMF files\HYDRA BEDCCC red.wmf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" y="1207"/>
              <a:ext cx="1392" cy="299"/>
            </a:xfrm>
            <a:prstGeom prst="rect">
              <a:avLst/>
            </a:prstGeom>
            <a:solidFill>
              <a:srgbClr val="C0C0C0"/>
            </a:solidFill>
          </p:spPr>
        </p:pic>
      </p:grpSp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 advTm="30884"/>
    </mc:Choice>
    <mc:Fallback>
      <p:transition spd="slow" advTm="3088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2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3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38200"/>
            <a:ext cx="8839200" cy="838200"/>
          </a:xfrm>
          <a:noFill/>
          <a:ln/>
        </p:spPr>
        <p:txBody>
          <a:bodyPr/>
          <a:lstStyle/>
          <a:p>
            <a:pPr algn="ctr"/>
            <a:r>
              <a:rPr lang="en-US" sz="54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Simple Bale Bed Facts</a:t>
            </a:r>
            <a:r>
              <a:rPr lang="en-US" sz="40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:</a:t>
            </a:r>
            <a:br>
              <a:rPr lang="en-US" sz="40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endParaRPr lang="en-US"/>
          </a:p>
        </p:txBody>
      </p:sp>
      <p:sp>
        <p:nvSpPr>
          <p:cNvPr id="146435" name="Rectangle 3"/>
          <p:cNvSpPr>
            <a:spLocks noChangeArrowheads="1"/>
          </p:cNvSpPr>
          <p:nvPr/>
        </p:nvSpPr>
        <p:spPr bwMode="auto">
          <a:xfrm>
            <a:off x="1676400" y="1828800"/>
            <a:ext cx="7467600" cy="502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500" b="1">
                <a:latin typeface="Arial Narrow" pitchFamily="34" charset="0"/>
              </a:rPr>
              <a:t>Fact</a:t>
            </a:r>
            <a:r>
              <a:rPr lang="en-US" sz="2500">
                <a:latin typeface="Arial Narrow" pitchFamily="34" charset="0"/>
              </a:rPr>
              <a:t>: Cylinder force (area times pressure) is a key factor in comparing </a:t>
            </a:r>
            <a:r>
              <a:rPr lang="en-US" sz="2500" u="sng">
                <a:latin typeface="Arial Narrow" pitchFamily="34" charset="0"/>
              </a:rPr>
              <a:t>true</a:t>
            </a:r>
            <a:r>
              <a:rPr lang="en-US" sz="2500">
                <a:latin typeface="Arial Narrow" pitchFamily="34" charset="0"/>
              </a:rPr>
              <a:t> bale bed lift capacity</a:t>
            </a:r>
            <a:endParaRPr lang="en-US" sz="2500" b="1">
              <a:latin typeface="Arial Narrow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500" b="1">
                <a:latin typeface="Arial Narrow" pitchFamily="34" charset="0"/>
              </a:rPr>
              <a:t>Fact</a:t>
            </a:r>
            <a:r>
              <a:rPr lang="en-US" sz="2500">
                <a:latin typeface="Arial Narrow" pitchFamily="34" charset="0"/>
              </a:rPr>
              <a:t>: All listed bale beds use similar lift cylinder strokes, ranging from DewEze at 16” to all others at 20”</a:t>
            </a: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500" b="1">
                <a:latin typeface="Arial Narrow" pitchFamily="34" charset="0"/>
              </a:rPr>
              <a:t>Fact</a:t>
            </a:r>
            <a:r>
              <a:rPr lang="en-US" sz="2500">
                <a:latin typeface="Arial Narrow" pitchFamily="34" charset="0"/>
              </a:rPr>
              <a:t>: All listed bale beds convert that cylinder stroke to a similar bale arm swing radius</a:t>
            </a: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500" b="1">
                <a:latin typeface="Arial Narrow" pitchFamily="34" charset="0"/>
              </a:rPr>
              <a:t>Fact</a:t>
            </a:r>
            <a:r>
              <a:rPr lang="en-US" sz="2500">
                <a:latin typeface="Arial Narrow" pitchFamily="34" charset="0"/>
              </a:rPr>
              <a:t>: The lift cylinder in a Hydra Bed will produce 17.6 Tons of force at the factory system relief pressure of 2,500 PSI</a:t>
            </a: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500" b="1">
                <a:latin typeface="Arial Narrow" pitchFamily="34" charset="0"/>
              </a:rPr>
              <a:t>Fact</a:t>
            </a:r>
            <a:r>
              <a:rPr lang="en-US" sz="2500">
                <a:latin typeface="Arial Narrow" pitchFamily="34" charset="0"/>
              </a:rPr>
              <a:t>: That 17.6 Tons of force will lift 3,000# at the spinner bushing of a Series 150 Hydra Bed</a:t>
            </a: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500" b="1">
                <a:latin typeface="Arial Narrow" pitchFamily="34" charset="0"/>
              </a:rPr>
              <a:t>Fact</a:t>
            </a:r>
            <a:r>
              <a:rPr lang="en-US" sz="2500">
                <a:latin typeface="Arial Narrow" pitchFamily="34" charset="0"/>
              </a:rPr>
              <a:t>: Advertised lift capacities should reflect true lift capacities</a:t>
            </a: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endParaRPr lang="en-US" sz="2800">
              <a:latin typeface="Arial Narrow" pitchFamily="34" charset="0"/>
            </a:endParaRPr>
          </a:p>
        </p:txBody>
      </p:sp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 advTm="27874"/>
    </mc:Choice>
    <mc:Fallback>
      <p:transition spd="slow" advTm="2787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6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3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140290" name="Rectangle 2"/>
          <p:cNvSpPr>
            <a:spLocks noChangeArrowheads="1"/>
          </p:cNvSpPr>
          <p:nvPr/>
        </p:nvSpPr>
        <p:spPr bwMode="auto">
          <a:xfrm>
            <a:off x="1676400" y="1828800"/>
            <a:ext cx="7467600" cy="502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508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0291" name="Rectangle 3"/>
          <p:cNvSpPr>
            <a:spLocks noChangeArrowheads="1"/>
          </p:cNvSpPr>
          <p:nvPr/>
        </p:nvSpPr>
        <p:spPr bwMode="auto">
          <a:xfrm>
            <a:off x="1676400" y="3657600"/>
            <a:ext cx="7467600" cy="3200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DewEze	  </a:t>
            </a:r>
            <a:r>
              <a:rPr lang="en-US" sz="2800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2,750</a:t>
            </a:r>
            <a:r>
              <a:rPr lang="en-US" sz="2800" baseline="440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#</a:t>
            </a:r>
            <a:r>
              <a:rPr lang="en-US" sz="2800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	</a:t>
            </a: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2,700</a:t>
            </a:r>
            <a:r>
              <a:rPr lang="en-US" sz="2800" b="1" baseline="440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#</a:t>
            </a:r>
            <a:r>
              <a:rPr lang="en-US" sz="1800" b="1" baseline="440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	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           </a:t>
            </a:r>
            <a:r>
              <a:rPr lang="en-US" sz="28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-50</a:t>
            </a:r>
            <a:r>
              <a:rPr lang="en-US" sz="2800" baseline="440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#</a:t>
            </a:r>
            <a:r>
              <a:rPr lang="en-US" sz="18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</a:t>
            </a:r>
            <a:r>
              <a:rPr lang="en-US" sz="28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	  -2</a:t>
            </a:r>
            <a:r>
              <a:rPr lang="en-US" sz="20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%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 </a:t>
            </a:r>
            <a:r>
              <a:rPr lang="en-US" sz="2800" i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Besler	  </a:t>
            </a:r>
            <a:r>
              <a:rPr lang="en-US" sz="2800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2,200</a:t>
            </a:r>
            <a:r>
              <a:rPr lang="en-US" sz="2800" baseline="440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#</a:t>
            </a:r>
            <a:r>
              <a:rPr lang="en-US" sz="2800" i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	</a:t>
            </a: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2,460</a:t>
            </a:r>
            <a:r>
              <a:rPr lang="en-US" sz="2800" b="1" baseline="440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#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         +260</a:t>
            </a:r>
            <a:r>
              <a:rPr lang="en-US" sz="2800" baseline="440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#      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+11</a:t>
            </a:r>
            <a:r>
              <a:rPr lang="en-US" sz="20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%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Krogmann	  </a:t>
            </a:r>
            <a:r>
              <a:rPr lang="en-US" sz="2800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2,750</a:t>
            </a:r>
            <a:r>
              <a:rPr lang="en-US" sz="2800" baseline="440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#</a:t>
            </a:r>
            <a:r>
              <a:rPr lang="en-US" sz="2800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	</a:t>
            </a: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2,310</a:t>
            </a:r>
            <a:r>
              <a:rPr lang="en-US" sz="2800" b="1" baseline="440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#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  </a:t>
            </a:r>
            <a:r>
              <a:rPr lang="en-US" sz="2800" i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       </a:t>
            </a:r>
            <a:r>
              <a:rPr lang="en-US" sz="28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-440</a:t>
            </a:r>
            <a:r>
              <a:rPr lang="en-US" sz="2800" baseline="440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#</a:t>
            </a:r>
            <a:r>
              <a:rPr lang="en-US" sz="18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</a:t>
            </a:r>
            <a:r>
              <a:rPr lang="en-US" sz="2800" i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	 </a:t>
            </a:r>
            <a:r>
              <a:rPr lang="en-US" sz="28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-19</a:t>
            </a:r>
            <a:r>
              <a:rPr lang="en-US" sz="20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%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Cannonball	  </a:t>
            </a:r>
            <a:r>
              <a:rPr lang="en-US" sz="2800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2,850</a:t>
            </a:r>
            <a:r>
              <a:rPr lang="en-US" sz="2800" baseline="440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#</a:t>
            </a:r>
            <a:r>
              <a:rPr lang="en-US" sz="2800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	</a:t>
            </a: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2,220</a:t>
            </a:r>
            <a:r>
              <a:rPr lang="en-US" sz="2800" b="1" baseline="440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#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          </a:t>
            </a:r>
            <a:r>
              <a:rPr lang="en-US" sz="28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-630</a:t>
            </a:r>
            <a:r>
              <a:rPr lang="en-US" sz="2800" baseline="440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#</a:t>
            </a:r>
            <a:r>
              <a:rPr lang="en-US" sz="2800" i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	 </a:t>
            </a:r>
            <a:r>
              <a:rPr lang="en-US" sz="28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-28</a:t>
            </a:r>
            <a:r>
              <a:rPr lang="en-US" sz="20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%</a:t>
            </a: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Steerman	  </a:t>
            </a:r>
            <a:r>
              <a:rPr lang="en-US" sz="2800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2,850</a:t>
            </a:r>
            <a:r>
              <a:rPr lang="en-US" sz="2800" baseline="440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#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	</a:t>
            </a: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2,270</a:t>
            </a:r>
            <a:r>
              <a:rPr lang="en-US" sz="2800" b="1" baseline="440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#</a:t>
            </a:r>
            <a:r>
              <a:rPr lang="en-US" sz="2800" i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          </a:t>
            </a:r>
            <a:r>
              <a:rPr lang="en-US" sz="28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-580</a:t>
            </a:r>
            <a:r>
              <a:rPr lang="en-US" sz="2800" baseline="440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#	 </a:t>
            </a:r>
            <a:r>
              <a:rPr lang="en-US" sz="28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-26</a:t>
            </a:r>
            <a:r>
              <a:rPr lang="en-US" sz="20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%</a:t>
            </a:r>
            <a:endParaRPr lang="en-US" sz="280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n"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Hoswel	  </a:t>
            </a:r>
            <a:r>
              <a:rPr lang="en-US" sz="2800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2,500</a:t>
            </a:r>
            <a:r>
              <a:rPr lang="en-US" sz="2800" baseline="440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#</a:t>
            </a:r>
            <a:r>
              <a:rPr lang="en-US" sz="2800" i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	</a:t>
            </a:r>
            <a:r>
              <a:rPr lang="en-US" sz="2800" b="1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1,980</a:t>
            </a:r>
            <a:r>
              <a:rPr lang="en-US" sz="2800" b="1" baseline="440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#</a:t>
            </a: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           </a:t>
            </a:r>
            <a:r>
              <a:rPr lang="en-US" sz="28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-520</a:t>
            </a:r>
            <a:r>
              <a:rPr lang="en-US" sz="2800" baseline="44000"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#	 </a:t>
            </a:r>
            <a:r>
              <a:rPr lang="en-US" sz="28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-26</a:t>
            </a:r>
            <a:r>
              <a:rPr lang="en-US" sz="20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%</a:t>
            </a:r>
            <a:endParaRPr lang="en-US" sz="280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title"/>
          </p:nvPr>
        </p:nvSpPr>
        <p:spPr>
          <a:xfrm>
            <a:off x="1295400" y="838200"/>
            <a:ext cx="7543800" cy="838200"/>
          </a:xfrm>
          <a:noFill/>
          <a:ln/>
        </p:spPr>
        <p:txBody>
          <a:bodyPr/>
          <a:lstStyle/>
          <a:p>
            <a:pPr algn="ctr"/>
            <a:r>
              <a:rPr lang="en-US" sz="400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Advertised Lift Capacity</a:t>
            </a:r>
            <a:r>
              <a:rPr lang="en-US" sz="360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br>
              <a:rPr lang="en-US" sz="360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n-US" sz="3200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compared to</a:t>
            </a:r>
            <a:r>
              <a:rPr lang="en-US" sz="320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br>
              <a:rPr lang="en-US" sz="320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n-US" sz="4000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Calculated Lift Capacity</a:t>
            </a:r>
            <a:r>
              <a:rPr lang="en-US" sz="3600" b="1" i="1">
                <a:solidFill>
                  <a:srgbClr val="FB11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br>
              <a:rPr lang="en-US" sz="3600" b="1" i="1">
                <a:solidFill>
                  <a:srgbClr val="FB11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endParaRPr lang="en-US"/>
          </a:p>
        </p:txBody>
      </p:sp>
      <p:sp>
        <p:nvSpPr>
          <p:cNvPr id="140294" name="Rectangle 6"/>
          <p:cNvSpPr>
            <a:spLocks noChangeArrowheads="1"/>
          </p:cNvSpPr>
          <p:nvPr/>
        </p:nvSpPr>
        <p:spPr bwMode="auto">
          <a:xfrm>
            <a:off x="1677988" y="1828800"/>
            <a:ext cx="7467600" cy="685800"/>
          </a:xfrm>
          <a:prstGeom prst="rect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algn="l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sz="32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            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3,000</a:t>
            </a:r>
            <a:r>
              <a:rPr lang="en-US" sz="2800" baseline="44000">
                <a:effectLst>
                  <a:outerShdw blurRad="38100" dist="38100" dir="2700000" algn="tl">
                    <a:srgbClr val="FFFFFF"/>
                  </a:outerShdw>
                </a:effectLst>
                <a:latin typeface="Arial Narrow" pitchFamily="34" charset="0"/>
              </a:rPr>
              <a:t>#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  </a:t>
            </a: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3,000</a:t>
            </a:r>
            <a:r>
              <a:rPr lang="en-US" sz="2800" baseline="44000">
                <a:effectLst>
                  <a:outerShdw blurRad="38100" dist="38100" dir="2700000" algn="tl">
                    <a:srgbClr val="FFFFFF"/>
                  </a:outerShdw>
                </a:effectLst>
                <a:latin typeface="Arial Narrow" pitchFamily="34" charset="0"/>
              </a:rPr>
              <a:t>#</a:t>
            </a:r>
            <a:r>
              <a:rPr lang="en-US" sz="2800" b="1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          </a:t>
            </a: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0</a:t>
            </a:r>
            <a:r>
              <a:rPr lang="en-US" sz="2800" baseline="44000">
                <a:effectLst>
                  <a:outerShdw blurRad="38100" dist="38100" dir="2700000" algn="tl">
                    <a:srgbClr val="FFFFFF"/>
                  </a:outerShdw>
                </a:effectLst>
                <a:latin typeface="Arial Narrow" pitchFamily="34" charset="0"/>
              </a:rPr>
              <a:t>#            </a:t>
            </a:r>
            <a:r>
              <a:rPr lang="en-US" sz="2800" b="1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0</a:t>
            </a:r>
            <a:r>
              <a:rPr lang="en-US" sz="2000">
                <a:effectLst>
                  <a:outerShdw blurRad="38100" dist="38100" dir="2700000" algn="tl">
                    <a:srgbClr val="FFFFFF"/>
                  </a:outerShdw>
                </a:effectLst>
                <a:latin typeface="Arial Narrow" pitchFamily="34" charset="0"/>
              </a:rPr>
              <a:t>%</a:t>
            </a:r>
            <a:r>
              <a:rPr lang="en-US" sz="2800" baseline="44000">
                <a:effectLst>
                  <a:outerShdw blurRad="38100" dist="38100" dir="2700000" algn="tl">
                    <a:srgbClr val="FFFFFF"/>
                  </a:outerShdw>
                </a:effectLst>
                <a:latin typeface="Arial Narrow" pitchFamily="34" charset="0"/>
              </a:rPr>
              <a:t> </a:t>
            </a:r>
          </a:p>
        </p:txBody>
      </p:sp>
      <p:pic>
        <p:nvPicPr>
          <p:cNvPr id="140295" name="Picture 7" descr="H:\Logos\WMF files\HYDRA BEDCCC red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966913"/>
            <a:ext cx="1828800" cy="393700"/>
          </a:xfrm>
          <a:prstGeom prst="rect">
            <a:avLst/>
          </a:prstGeom>
          <a:solidFill>
            <a:srgbClr val="C0C0C0"/>
          </a:solidFill>
        </p:spPr>
      </p:pic>
      <p:sp>
        <p:nvSpPr>
          <p:cNvPr id="140297" name="Text Box 9"/>
          <p:cNvSpPr txBox="1">
            <a:spLocks noChangeArrowheads="1"/>
          </p:cNvSpPr>
          <p:nvPr/>
        </p:nvSpPr>
        <p:spPr bwMode="auto">
          <a:xfrm>
            <a:off x="3429000" y="2819400"/>
            <a:ext cx="1565275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i="1">
                <a:solidFill>
                  <a:srgbClr val="0000FF"/>
                </a:solidFill>
                <a:latin typeface="Arial Narrow" pitchFamily="34" charset="0"/>
              </a:rPr>
              <a:t>Advertised</a:t>
            </a:r>
            <a:br>
              <a:rPr lang="en-US" i="1">
                <a:solidFill>
                  <a:srgbClr val="0000FF"/>
                </a:solidFill>
                <a:latin typeface="Arial Narrow" pitchFamily="34" charset="0"/>
              </a:rPr>
            </a:br>
            <a:r>
              <a:rPr lang="en-US" i="1">
                <a:solidFill>
                  <a:srgbClr val="0000FF"/>
                </a:solidFill>
                <a:latin typeface="Arial Narrow" pitchFamily="34" charset="0"/>
              </a:rPr>
              <a:t>Lift Capacity</a:t>
            </a:r>
            <a:endParaRPr lang="en-US">
              <a:latin typeface="Arial Narrow" pitchFamily="34" charset="0"/>
            </a:endParaRPr>
          </a:p>
        </p:txBody>
      </p:sp>
      <p:sp>
        <p:nvSpPr>
          <p:cNvPr id="140298" name="Text Box 10"/>
          <p:cNvSpPr txBox="1">
            <a:spLocks noChangeArrowheads="1"/>
          </p:cNvSpPr>
          <p:nvPr/>
        </p:nvSpPr>
        <p:spPr bwMode="auto">
          <a:xfrm>
            <a:off x="4970463" y="2520950"/>
            <a:ext cx="193992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latin typeface="Arial Narrow" pitchFamily="34" charset="0"/>
              </a:rPr>
              <a:t>Lift Capacity</a:t>
            </a:r>
            <a:br>
              <a:rPr lang="en-US">
                <a:latin typeface="Arial Narrow" pitchFamily="34" charset="0"/>
              </a:rPr>
            </a:br>
            <a:r>
              <a:rPr lang="en-US">
                <a:latin typeface="Arial Narrow" pitchFamily="34" charset="0"/>
              </a:rPr>
              <a:t>Calculated from</a:t>
            </a:r>
            <a:br>
              <a:rPr lang="en-US">
                <a:latin typeface="Arial Narrow" pitchFamily="34" charset="0"/>
              </a:rPr>
            </a:br>
            <a:r>
              <a:rPr lang="en-US">
                <a:latin typeface="Arial Narrow" pitchFamily="34" charset="0"/>
              </a:rPr>
              <a:t>Cylinder Force</a:t>
            </a:r>
          </a:p>
        </p:txBody>
      </p:sp>
      <p:sp>
        <p:nvSpPr>
          <p:cNvPr id="140299" name="Text Box 11"/>
          <p:cNvSpPr txBox="1">
            <a:spLocks noChangeArrowheads="1"/>
          </p:cNvSpPr>
          <p:nvPr/>
        </p:nvSpPr>
        <p:spPr bwMode="auto">
          <a:xfrm>
            <a:off x="7096125" y="2789238"/>
            <a:ext cx="156368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 Narrow" pitchFamily="34" charset="0"/>
              </a:rPr>
              <a:t>Estimated</a:t>
            </a:r>
            <a:br>
              <a:rPr lang="en-US">
                <a:solidFill>
                  <a:srgbClr val="FF3300"/>
                </a:solidFill>
                <a:latin typeface="Arial Narrow" pitchFamily="34" charset="0"/>
              </a:rPr>
            </a:br>
            <a:r>
              <a:rPr lang="en-US">
                <a:solidFill>
                  <a:srgbClr val="FF3300"/>
                </a:solidFill>
                <a:latin typeface="Arial Narrow" pitchFamily="34" charset="0"/>
              </a:rPr>
              <a:t>Discrepancy</a:t>
            </a:r>
          </a:p>
        </p:txBody>
      </p:sp>
      <p:sp>
        <p:nvSpPr>
          <p:cNvPr id="140300" name="Line 12"/>
          <p:cNvSpPr>
            <a:spLocks noChangeShapeType="1"/>
          </p:cNvSpPr>
          <p:nvPr/>
        </p:nvSpPr>
        <p:spPr bwMode="auto">
          <a:xfrm>
            <a:off x="1982788" y="3656013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0303" name="Line 15"/>
          <p:cNvSpPr>
            <a:spLocks noChangeShapeType="1"/>
          </p:cNvSpPr>
          <p:nvPr/>
        </p:nvSpPr>
        <p:spPr bwMode="auto">
          <a:xfrm flipV="1">
            <a:off x="4991100" y="25908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0304" name="Line 16"/>
          <p:cNvSpPr>
            <a:spLocks noChangeShapeType="1"/>
          </p:cNvSpPr>
          <p:nvPr/>
        </p:nvSpPr>
        <p:spPr bwMode="auto">
          <a:xfrm flipV="1">
            <a:off x="6985000" y="25908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0305" name="Line 17"/>
          <p:cNvSpPr>
            <a:spLocks noChangeShapeType="1"/>
          </p:cNvSpPr>
          <p:nvPr/>
        </p:nvSpPr>
        <p:spPr bwMode="auto">
          <a:xfrm flipV="1">
            <a:off x="3429000" y="259080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 advTm="43560"/>
    </mc:Choice>
    <mc:Fallback>
      <p:transition spd="slow" advTm="4356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1" grpId="0" build="p" autoUpdateAnimBg="0"/>
      <p:bldP spid="140294" grpId="0" build="p" autoUpdateAnimBg="0"/>
      <p:bldP spid="140297" grpId="0" autoUpdateAnimBg="0"/>
      <p:bldP spid="140298" grpId="0" autoUpdateAnimBg="0"/>
      <p:bldP spid="140299" grpId="0" autoUpdateAnimBg="0"/>
      <p:bldP spid="140300" grpId="0" animBg="1"/>
      <p:bldP spid="140303" grpId="0" animBg="1"/>
      <p:bldP spid="140304" grpId="0" animBg="1"/>
      <p:bldP spid="14030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150530" name="Rectangle 2"/>
          <p:cNvSpPr>
            <a:spLocks noChangeArrowheads="1"/>
          </p:cNvSpPr>
          <p:nvPr/>
        </p:nvSpPr>
        <p:spPr bwMode="auto">
          <a:xfrm>
            <a:off x="1676400" y="1828800"/>
            <a:ext cx="7467600" cy="5029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50532" name="Picture 4" descr="H:\Logos\WMF files\HYDRA BEDCCC red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38113"/>
            <a:ext cx="6477000" cy="139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3100" y="2770605"/>
            <a:ext cx="6934200" cy="314558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7552"/>
    </mc:Choice>
    <mc:Fallback>
      <p:transition spd="slow" advTm="7552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135181" name="Oval 13"/>
          <p:cNvSpPr>
            <a:spLocks noChangeArrowheads="1"/>
          </p:cNvSpPr>
          <p:nvPr/>
        </p:nvSpPr>
        <p:spPr bwMode="auto">
          <a:xfrm>
            <a:off x="4114800" y="5257800"/>
            <a:ext cx="1524000" cy="1447800"/>
          </a:xfrm>
          <a:prstGeom prst="ellipse">
            <a:avLst/>
          </a:prstGeom>
          <a:solidFill>
            <a:srgbClr val="C0C0C0"/>
          </a:solidFill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5171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838200"/>
            <a:ext cx="8839200" cy="609600"/>
          </a:xfrm>
        </p:spPr>
        <p:txBody>
          <a:bodyPr/>
          <a:lstStyle/>
          <a:p>
            <a:pPr algn="r"/>
            <a:r>
              <a:rPr lang="en-US" sz="44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Bale Bed Hydraulic Systems:</a:t>
            </a:r>
            <a:br>
              <a:rPr lang="en-US" sz="44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n-US" sz="4400" b="1" i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Calculating Cylinder Force</a:t>
            </a:r>
            <a:r>
              <a:rPr lang="en-US" sz="3600" b="1" i="1">
                <a:solidFill>
                  <a:srgbClr val="FB11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br>
              <a:rPr lang="en-US" sz="3600" b="1" i="1">
                <a:solidFill>
                  <a:srgbClr val="FB113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endParaRPr lang="en-US"/>
          </a:p>
        </p:txBody>
      </p:sp>
      <p:sp>
        <p:nvSpPr>
          <p:cNvPr id="135176" name="Text Box 8"/>
          <p:cNvSpPr txBox="1">
            <a:spLocks noChangeArrowheads="1"/>
          </p:cNvSpPr>
          <p:nvPr/>
        </p:nvSpPr>
        <p:spPr bwMode="auto">
          <a:xfrm>
            <a:off x="1676400" y="3276600"/>
            <a:ext cx="7467600" cy="10795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3200">
                <a:latin typeface="Arial" charset="0"/>
              </a:rPr>
              <a:t>The mathematic formula for calculating </a:t>
            </a:r>
            <a:r>
              <a:rPr lang="en-US" sz="3200" u="sng">
                <a:latin typeface="Arial" charset="0"/>
              </a:rPr>
              <a:t>Hydraulic Cylinder Force</a:t>
            </a:r>
            <a:r>
              <a:rPr lang="en-US" sz="3200">
                <a:latin typeface="Arial" charset="0"/>
              </a:rPr>
              <a:t> is very simple:</a:t>
            </a:r>
            <a:endParaRPr lang="en-US"/>
          </a:p>
        </p:txBody>
      </p:sp>
      <p:sp>
        <p:nvSpPr>
          <p:cNvPr id="135177" name="Text Box 9"/>
          <p:cNvSpPr txBox="1">
            <a:spLocks noChangeArrowheads="1"/>
          </p:cNvSpPr>
          <p:nvPr/>
        </p:nvSpPr>
        <p:spPr bwMode="auto">
          <a:xfrm>
            <a:off x="1676400" y="4435475"/>
            <a:ext cx="7239000" cy="604838"/>
          </a:xfrm>
          <a:prstGeom prst="rect">
            <a:avLst/>
          </a:prstGeom>
          <a:solidFill>
            <a:srgbClr val="C0C0C0"/>
          </a:solidFill>
          <a:ln w="25400">
            <a:solidFill>
              <a:srgbClr val="0000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l"/>
            <a:r>
              <a:rPr lang="en-US" sz="3200">
                <a:solidFill>
                  <a:srgbClr val="0000FF"/>
                </a:solidFill>
                <a:latin typeface="Arial Narrow" pitchFamily="34" charset="0"/>
              </a:rPr>
              <a:t>Inside Area</a:t>
            </a:r>
            <a:r>
              <a:rPr lang="en-US" sz="3200">
                <a:latin typeface="Arial Narrow" pitchFamily="34" charset="0"/>
              </a:rPr>
              <a:t>  -   </a:t>
            </a:r>
            <a:r>
              <a:rPr lang="en-US" sz="3200">
                <a:solidFill>
                  <a:srgbClr val="996633"/>
                </a:solidFill>
                <a:latin typeface="Arial Narrow" pitchFamily="34" charset="0"/>
              </a:rPr>
              <a:t>Shaft Area</a:t>
            </a:r>
            <a:r>
              <a:rPr lang="en-US" sz="3200">
                <a:latin typeface="Arial Narrow" pitchFamily="34" charset="0"/>
              </a:rPr>
              <a:t>  x   </a:t>
            </a:r>
            <a:r>
              <a:rPr lang="en-US" sz="3200">
                <a:solidFill>
                  <a:srgbClr val="FF3300"/>
                </a:solidFill>
                <a:latin typeface="Arial Narrow" pitchFamily="34" charset="0"/>
              </a:rPr>
              <a:t>System Pressure</a:t>
            </a:r>
            <a:endParaRPr lang="en-US"/>
          </a:p>
        </p:txBody>
      </p:sp>
      <p:sp>
        <p:nvSpPr>
          <p:cNvPr id="135178" name="Oval 10"/>
          <p:cNvSpPr>
            <a:spLocks noChangeArrowheads="1"/>
          </p:cNvSpPr>
          <p:nvPr/>
        </p:nvSpPr>
        <p:spPr bwMode="auto">
          <a:xfrm>
            <a:off x="1981200" y="5257800"/>
            <a:ext cx="1524000" cy="1447800"/>
          </a:xfrm>
          <a:prstGeom prst="ellipse">
            <a:avLst/>
          </a:prstGeom>
          <a:solidFill>
            <a:srgbClr val="C0C0C0"/>
          </a:solidFill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5179" name="Oval 11"/>
          <p:cNvSpPr>
            <a:spLocks noChangeArrowheads="1"/>
          </p:cNvSpPr>
          <p:nvPr/>
        </p:nvSpPr>
        <p:spPr bwMode="auto">
          <a:xfrm>
            <a:off x="4572000" y="5651500"/>
            <a:ext cx="609600" cy="609600"/>
          </a:xfrm>
          <a:prstGeom prst="ellipse">
            <a:avLst/>
          </a:prstGeom>
          <a:solidFill>
            <a:schemeClr val="tx1"/>
          </a:solidFill>
          <a:ln w="50800">
            <a:solidFill>
              <a:srgbClr val="FF0000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5180" name="Text Box 12"/>
          <p:cNvSpPr txBox="1">
            <a:spLocks noChangeArrowheads="1"/>
          </p:cNvSpPr>
          <p:nvPr/>
        </p:nvSpPr>
        <p:spPr bwMode="auto">
          <a:xfrm>
            <a:off x="6532563" y="5395913"/>
            <a:ext cx="2244725" cy="996950"/>
          </a:xfrm>
          <a:prstGeom prst="rect">
            <a:avLst/>
          </a:prstGeom>
          <a:solidFill>
            <a:srgbClr val="C0C0C0"/>
          </a:solidFill>
          <a:ln w="50800">
            <a:solidFill>
              <a:srgbClr val="FF33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2800">
                <a:latin typeface="Arial Narrow" pitchFamily="34" charset="0"/>
              </a:rPr>
              <a:t>Pounds/Square</a:t>
            </a:r>
            <a:br>
              <a:rPr lang="en-US" sz="2800">
                <a:latin typeface="Arial Narrow" pitchFamily="34" charset="0"/>
              </a:rPr>
            </a:br>
            <a:r>
              <a:rPr lang="en-US" sz="2800">
                <a:latin typeface="Arial Narrow" pitchFamily="34" charset="0"/>
              </a:rPr>
              <a:t> Inch</a:t>
            </a:r>
            <a:endParaRPr lang="en-US"/>
          </a:p>
        </p:txBody>
      </p:sp>
      <p:sp>
        <p:nvSpPr>
          <p:cNvPr id="135182" name="Text Box 14"/>
          <p:cNvSpPr txBox="1">
            <a:spLocks noChangeArrowheads="1"/>
          </p:cNvSpPr>
          <p:nvPr/>
        </p:nvSpPr>
        <p:spPr bwMode="auto">
          <a:xfrm>
            <a:off x="1676400" y="1828800"/>
            <a:ext cx="7467600" cy="1385888"/>
          </a:xfrm>
          <a:prstGeom prst="rect">
            <a:avLst/>
          </a:prstGeom>
          <a:solidFill>
            <a:srgbClr val="FFFF99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sz="2800">
                <a:latin typeface="Arial" charset="0"/>
              </a:rPr>
              <a:t>The result will be expressed in pounds. For systems with dual cylinders, multiply by 2. Dividing by 2,000 gives force in</a:t>
            </a:r>
            <a:r>
              <a:rPr lang="en-US" sz="2800" b="1">
                <a:latin typeface="Arial" charset="0"/>
              </a:rPr>
              <a:t> </a:t>
            </a:r>
            <a:r>
              <a:rPr lang="en-US" sz="2800" b="1" u="sng">
                <a:latin typeface="Arial" charset="0"/>
              </a:rPr>
              <a:t>Tons</a:t>
            </a:r>
            <a:r>
              <a:rPr lang="en-US" sz="2800" b="1">
                <a:latin typeface="Arial" charset="0"/>
              </a:rPr>
              <a:t>.</a:t>
            </a:r>
            <a:endParaRPr lang="en-US">
              <a:solidFill>
                <a:srgbClr val="336600"/>
              </a:solidFill>
            </a:endParaRPr>
          </a:p>
        </p:txBody>
      </p:sp>
      <p:sp>
        <p:nvSpPr>
          <p:cNvPr id="135184" name="Text Box 16"/>
          <p:cNvSpPr txBox="1">
            <a:spLocks noChangeArrowheads="1"/>
          </p:cNvSpPr>
          <p:nvPr/>
        </p:nvSpPr>
        <p:spPr bwMode="auto">
          <a:xfrm>
            <a:off x="3511550" y="5168900"/>
            <a:ext cx="555625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8800" b="1">
                <a:latin typeface="Arial" charset="0"/>
              </a:rPr>
              <a:t>-</a:t>
            </a:r>
            <a:endParaRPr lang="en-US"/>
          </a:p>
        </p:txBody>
      </p:sp>
      <p:sp>
        <p:nvSpPr>
          <p:cNvPr id="135185" name="Text Box 17"/>
          <p:cNvSpPr txBox="1">
            <a:spLocks noChangeArrowheads="1"/>
          </p:cNvSpPr>
          <p:nvPr/>
        </p:nvSpPr>
        <p:spPr bwMode="auto">
          <a:xfrm>
            <a:off x="5662613" y="5321300"/>
            <a:ext cx="566737" cy="109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6600" b="1">
                <a:latin typeface="Arial Narrow" pitchFamily="34" charset="0"/>
              </a:rPr>
              <a:t>x</a:t>
            </a:r>
            <a:endParaRPr lang="en-US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4082"/>
    </mc:Choice>
    <mc:Fallback>
      <p:transition spd="slow" advTm="2408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5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5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5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4" presetClass="entr" presetSubtype="3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135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5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5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81" grpId="0" animBg="1"/>
      <p:bldP spid="135176" grpId="0" animBg="1" autoUpdateAnimBg="0"/>
      <p:bldP spid="135177" grpId="0" animBg="1" autoUpdateAnimBg="0"/>
      <p:bldP spid="135178" grpId="0" animBg="1"/>
      <p:bldP spid="135179" grpId="0" animBg="1"/>
      <p:bldP spid="135180" grpId="0" animBg="1" autoUpdateAnimBg="0"/>
      <p:bldP spid="135182" grpId="0" animBg="1" autoUpdateAnimBg="0"/>
      <p:bldP spid="135184" grpId="0" autoUpdateAnimBg="0"/>
      <p:bldP spid="135185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title"/>
          </p:nvPr>
        </p:nvSpPr>
        <p:spPr>
          <a:xfrm>
            <a:off x="2590800" y="304800"/>
            <a:ext cx="6172200" cy="1143000"/>
          </a:xfrm>
        </p:spPr>
        <p:txBody>
          <a:bodyPr rIns="457200"/>
          <a:lstStyle/>
          <a:p>
            <a:pPr algn="r"/>
            <a:r>
              <a:rPr lang="en-US" sz="36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Lift Cylinder </a:t>
            </a:r>
            <a:br>
              <a:rPr lang="en-US" sz="36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n-US" sz="36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Effective Area</a:t>
            </a:r>
            <a:endParaRPr lang="en-US"/>
          </a:p>
        </p:txBody>
      </p:sp>
      <p:pic>
        <p:nvPicPr>
          <p:cNvPr id="131079" name="Picture 7" descr="H:\Logos\WMF files\HYDRA BEDCCC red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457200"/>
            <a:ext cx="3657600" cy="78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1084" name="Oval 12"/>
          <p:cNvSpPr>
            <a:spLocks noChangeAspect="1" noChangeArrowheads="1"/>
          </p:cNvSpPr>
          <p:nvPr/>
        </p:nvSpPr>
        <p:spPr bwMode="auto">
          <a:xfrm>
            <a:off x="3048000" y="2209800"/>
            <a:ext cx="4341813" cy="4341813"/>
          </a:xfrm>
          <a:prstGeom prst="ellipse">
            <a:avLst/>
          </a:prstGeom>
          <a:noFill/>
          <a:ln w="165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1096" name="Oval 24"/>
          <p:cNvSpPr>
            <a:spLocks noChangeAspect="1" noChangeArrowheads="1"/>
          </p:cNvSpPr>
          <p:nvPr/>
        </p:nvSpPr>
        <p:spPr bwMode="auto">
          <a:xfrm>
            <a:off x="3048000" y="2209800"/>
            <a:ext cx="4341813" cy="4341813"/>
          </a:xfrm>
          <a:prstGeom prst="ellipse">
            <a:avLst/>
          </a:prstGeom>
          <a:solidFill>
            <a:srgbClr val="C0C0C0"/>
          </a:solidFill>
          <a:ln w="165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1086" name="Oval 14"/>
          <p:cNvSpPr>
            <a:spLocks noChangeArrowheads="1"/>
          </p:cNvSpPr>
          <p:nvPr/>
        </p:nvSpPr>
        <p:spPr bwMode="auto">
          <a:xfrm>
            <a:off x="4572000" y="3733800"/>
            <a:ext cx="1371600" cy="1371600"/>
          </a:xfrm>
          <a:prstGeom prst="ellipse">
            <a:avLst/>
          </a:prstGeom>
          <a:solidFill>
            <a:srgbClr val="FF99CC"/>
          </a:solidFill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1095" name="Rectangle 23"/>
          <p:cNvSpPr>
            <a:spLocks noChangeArrowheads="1"/>
          </p:cNvSpPr>
          <p:nvPr/>
        </p:nvSpPr>
        <p:spPr bwMode="auto">
          <a:xfrm>
            <a:off x="2033588" y="2057400"/>
            <a:ext cx="2995612" cy="12382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Total Effective </a:t>
            </a:r>
            <a:br>
              <a:rPr lang="en-US">
                <a:solidFill>
                  <a:srgbClr val="FF3300"/>
                </a:solidFill>
                <a:latin typeface="Arial" charset="0"/>
              </a:rPr>
            </a:br>
            <a:r>
              <a:rPr lang="en-US">
                <a:solidFill>
                  <a:srgbClr val="FF3300"/>
                </a:solidFill>
                <a:latin typeface="Arial" charset="0"/>
              </a:rPr>
              <a:t>Lifting Area</a:t>
            </a:r>
            <a:r>
              <a:rPr lang="en-US" b="1">
                <a:solidFill>
                  <a:srgbClr val="FF3300"/>
                </a:solidFill>
                <a:latin typeface="Arial" charset="0"/>
              </a:rPr>
              <a:t/>
            </a:r>
            <a:br>
              <a:rPr lang="en-US" b="1">
                <a:solidFill>
                  <a:srgbClr val="FF3300"/>
                </a:solidFill>
                <a:latin typeface="Arial" charset="0"/>
              </a:rPr>
            </a:br>
            <a:r>
              <a:rPr lang="en-US" b="1">
                <a:solidFill>
                  <a:srgbClr val="FF3300"/>
                </a:solidFill>
                <a:latin typeface="Arial" charset="0"/>
              </a:rPr>
              <a:t>14.1 Square Inches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131085" name="Rectangle 13"/>
          <p:cNvSpPr>
            <a:spLocks noChangeArrowheads="1"/>
          </p:cNvSpPr>
          <p:nvPr/>
        </p:nvSpPr>
        <p:spPr bwMode="auto">
          <a:xfrm>
            <a:off x="7391400" y="4648200"/>
            <a:ext cx="1371600" cy="12382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Inside Diameter</a:t>
            </a:r>
            <a:br>
              <a:rPr lang="en-US">
                <a:solidFill>
                  <a:srgbClr val="0000FF"/>
                </a:solidFill>
              </a:rPr>
            </a:br>
            <a:r>
              <a:rPr lang="en-US">
                <a:solidFill>
                  <a:srgbClr val="0000FF"/>
                </a:solidFill>
              </a:rPr>
              <a:t>4-1/2”</a:t>
            </a:r>
          </a:p>
        </p:txBody>
      </p:sp>
      <p:sp>
        <p:nvSpPr>
          <p:cNvPr id="131094" name="Rectangle 22"/>
          <p:cNvSpPr>
            <a:spLocks noChangeArrowheads="1"/>
          </p:cNvSpPr>
          <p:nvPr/>
        </p:nvSpPr>
        <p:spPr bwMode="auto">
          <a:xfrm>
            <a:off x="5105400" y="5029200"/>
            <a:ext cx="1447800" cy="12382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/>
              <a:t>Shaft Diameter</a:t>
            </a:r>
            <a:br>
              <a:rPr lang="en-US"/>
            </a:br>
            <a:r>
              <a:rPr lang="en-US"/>
              <a:t>1-1/2”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131088" name="Line 16"/>
          <p:cNvSpPr>
            <a:spLocks noChangeShapeType="1"/>
          </p:cNvSpPr>
          <p:nvPr/>
        </p:nvSpPr>
        <p:spPr bwMode="auto">
          <a:xfrm>
            <a:off x="2057400" y="4419600"/>
            <a:ext cx="10668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1089" name="Line 17"/>
          <p:cNvSpPr>
            <a:spLocks noChangeShapeType="1"/>
          </p:cNvSpPr>
          <p:nvPr/>
        </p:nvSpPr>
        <p:spPr bwMode="auto">
          <a:xfrm flipH="1">
            <a:off x="7315200" y="4419600"/>
            <a:ext cx="9144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1093" name="Line 21"/>
          <p:cNvSpPr>
            <a:spLocks noChangeShapeType="1"/>
          </p:cNvSpPr>
          <p:nvPr/>
        </p:nvSpPr>
        <p:spPr bwMode="auto">
          <a:xfrm flipH="1">
            <a:off x="5943600" y="4419600"/>
            <a:ext cx="91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1092" name="Line 20"/>
          <p:cNvSpPr>
            <a:spLocks noChangeShapeType="1"/>
          </p:cNvSpPr>
          <p:nvPr/>
        </p:nvSpPr>
        <p:spPr bwMode="auto">
          <a:xfrm>
            <a:off x="3505200" y="4419600"/>
            <a:ext cx="1066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1098" name="Line 26"/>
          <p:cNvSpPr>
            <a:spLocks noChangeShapeType="1"/>
          </p:cNvSpPr>
          <p:nvPr/>
        </p:nvSpPr>
        <p:spPr bwMode="auto">
          <a:xfrm flipH="1">
            <a:off x="6248400" y="2743200"/>
            <a:ext cx="1676400" cy="7620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1099" name="Rectangle 27"/>
          <p:cNvSpPr>
            <a:spLocks noChangeArrowheads="1"/>
          </p:cNvSpPr>
          <p:nvPr/>
        </p:nvSpPr>
        <p:spPr bwMode="auto">
          <a:xfrm>
            <a:off x="6400800" y="1870075"/>
            <a:ext cx="2555875" cy="87312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System Pressure</a:t>
            </a:r>
            <a:br>
              <a:rPr lang="en-US">
                <a:solidFill>
                  <a:srgbClr val="FF3300"/>
                </a:solidFill>
                <a:latin typeface="Arial" charset="0"/>
              </a:rPr>
            </a:br>
            <a:r>
              <a:rPr lang="en-US" b="1">
                <a:solidFill>
                  <a:srgbClr val="FF3300"/>
                </a:solidFill>
                <a:latin typeface="Arial" charset="0"/>
              </a:rPr>
              <a:t>2,500 PSI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131100" name="Rectangle 28"/>
          <p:cNvSpPr>
            <a:spLocks noChangeArrowheads="1"/>
          </p:cNvSpPr>
          <p:nvPr/>
        </p:nvSpPr>
        <p:spPr bwMode="auto">
          <a:xfrm>
            <a:off x="1828800" y="3810000"/>
            <a:ext cx="3062288" cy="2152650"/>
          </a:xfrm>
          <a:prstGeom prst="rect">
            <a:avLst/>
          </a:prstGeom>
          <a:solidFill>
            <a:srgbClr val="FFFF99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4400">
                <a:latin typeface="Arial" charset="0"/>
              </a:rPr>
              <a:t>Total Force</a:t>
            </a:r>
            <a:br>
              <a:rPr lang="en-US" sz="4400">
                <a:latin typeface="Arial" charset="0"/>
              </a:rPr>
            </a:br>
            <a:r>
              <a:rPr lang="en-US" sz="4400">
                <a:latin typeface="Arial" charset="0"/>
              </a:rPr>
              <a:t>Generated</a:t>
            </a:r>
            <a:br>
              <a:rPr lang="en-US" sz="4400">
                <a:latin typeface="Arial" charset="0"/>
              </a:rPr>
            </a:br>
            <a:r>
              <a:rPr lang="en-US" sz="4400" b="1">
                <a:solidFill>
                  <a:srgbClr val="FF3300"/>
                </a:solidFill>
                <a:latin typeface="Arial" charset="0"/>
              </a:rPr>
              <a:t>17.6</a:t>
            </a:r>
            <a:r>
              <a:rPr lang="en-US" sz="4400" b="1">
                <a:latin typeface="Arial" charset="0"/>
              </a:rPr>
              <a:t> Tons</a:t>
            </a:r>
            <a:endParaRPr lang="en-US" b="1">
              <a:solidFill>
                <a:srgbClr val="FF3300"/>
              </a:solidFill>
            </a:endParaRPr>
          </a:p>
        </p:txBody>
      </p:sp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 advTm="27804"/>
    </mc:Choice>
    <mc:Fallback>
      <p:transition spd="slow" advTm="278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1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1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1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1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1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1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1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1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1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131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2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1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5" dur="500"/>
                                        <p:tgtEl>
                                          <p:spTgt spid="131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5" grpId="0" autoUpdateAnimBg="0"/>
      <p:bldP spid="131084" grpId="0" animBg="1"/>
      <p:bldP spid="131096" grpId="0" animBg="1"/>
      <p:bldP spid="131086" grpId="0" animBg="1"/>
      <p:bldP spid="131095" grpId="0" animBg="1" autoUpdateAnimBg="0"/>
      <p:bldP spid="131085" grpId="0" animBg="1" autoUpdateAnimBg="0"/>
      <p:bldP spid="131094" grpId="0" animBg="1" autoUpdateAnimBg="0"/>
      <p:bldP spid="131088" grpId="0" animBg="1"/>
      <p:bldP spid="131089" grpId="0" animBg="1"/>
      <p:bldP spid="131093" grpId="0" animBg="1"/>
      <p:bldP spid="131092" grpId="0" animBg="1"/>
      <p:bldP spid="131098" grpId="0" animBg="1"/>
      <p:bldP spid="131099" grpId="0" animBg="1" autoUpdateAnimBg="0"/>
      <p:bldP spid="131100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304800"/>
            <a:ext cx="6172200" cy="1143000"/>
          </a:xfrm>
        </p:spPr>
        <p:txBody>
          <a:bodyPr rIns="457200"/>
          <a:lstStyle/>
          <a:p>
            <a:pPr algn="r"/>
            <a:r>
              <a:rPr lang="en-US" sz="36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Lift Cylinder </a:t>
            </a:r>
            <a:br>
              <a:rPr lang="en-US" sz="36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n-US" sz="36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Effective Area</a:t>
            </a:r>
            <a:endParaRPr lang="en-US"/>
          </a:p>
        </p:txBody>
      </p:sp>
      <p:sp>
        <p:nvSpPr>
          <p:cNvPr id="133124" name="Oval 4"/>
          <p:cNvSpPr>
            <a:spLocks noChangeAspect="1" noChangeArrowheads="1"/>
          </p:cNvSpPr>
          <p:nvPr/>
        </p:nvSpPr>
        <p:spPr bwMode="auto">
          <a:xfrm>
            <a:off x="3048000" y="2209800"/>
            <a:ext cx="4341813" cy="4341813"/>
          </a:xfrm>
          <a:prstGeom prst="ellipse">
            <a:avLst/>
          </a:prstGeom>
          <a:noFill/>
          <a:ln w="165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125" name="Oval 5"/>
          <p:cNvSpPr>
            <a:spLocks noChangeAspect="1" noChangeArrowheads="1"/>
          </p:cNvSpPr>
          <p:nvPr/>
        </p:nvSpPr>
        <p:spPr bwMode="auto">
          <a:xfrm>
            <a:off x="3048000" y="2209800"/>
            <a:ext cx="4341813" cy="4341813"/>
          </a:xfrm>
          <a:prstGeom prst="ellipse">
            <a:avLst/>
          </a:prstGeom>
          <a:solidFill>
            <a:srgbClr val="C0C0C0"/>
          </a:solidFill>
          <a:ln w="165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126" name="Oval 6"/>
          <p:cNvSpPr>
            <a:spLocks noChangeArrowheads="1"/>
          </p:cNvSpPr>
          <p:nvPr/>
        </p:nvSpPr>
        <p:spPr bwMode="auto">
          <a:xfrm>
            <a:off x="4572000" y="3733800"/>
            <a:ext cx="1371600" cy="1371600"/>
          </a:xfrm>
          <a:prstGeom prst="ellipse">
            <a:avLst/>
          </a:prstGeom>
          <a:solidFill>
            <a:srgbClr val="FF99CC"/>
          </a:solidFill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127" name="Rectangle 7"/>
          <p:cNvSpPr>
            <a:spLocks noChangeArrowheads="1"/>
          </p:cNvSpPr>
          <p:nvPr/>
        </p:nvSpPr>
        <p:spPr bwMode="auto">
          <a:xfrm>
            <a:off x="2033588" y="2057400"/>
            <a:ext cx="2995612" cy="12382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Total Effective </a:t>
            </a:r>
            <a:br>
              <a:rPr lang="en-US">
                <a:solidFill>
                  <a:srgbClr val="FF3300"/>
                </a:solidFill>
                <a:latin typeface="Arial" charset="0"/>
              </a:rPr>
            </a:br>
            <a:r>
              <a:rPr lang="en-US">
                <a:solidFill>
                  <a:srgbClr val="FF3300"/>
                </a:solidFill>
                <a:latin typeface="Arial" charset="0"/>
              </a:rPr>
              <a:t>Lifting Area</a:t>
            </a:r>
            <a:r>
              <a:rPr lang="en-US" b="1">
                <a:solidFill>
                  <a:srgbClr val="FF3300"/>
                </a:solidFill>
                <a:latin typeface="Arial" charset="0"/>
              </a:rPr>
              <a:t/>
            </a:r>
            <a:br>
              <a:rPr lang="en-US" b="1">
                <a:solidFill>
                  <a:srgbClr val="FF3300"/>
                </a:solidFill>
                <a:latin typeface="Arial" charset="0"/>
              </a:rPr>
            </a:br>
            <a:r>
              <a:rPr lang="en-US" b="1">
                <a:solidFill>
                  <a:srgbClr val="FF3300"/>
                </a:solidFill>
                <a:latin typeface="Arial" charset="0"/>
              </a:rPr>
              <a:t>14.1 Square Inches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133128" name="Rectangle 8"/>
          <p:cNvSpPr>
            <a:spLocks noChangeArrowheads="1"/>
          </p:cNvSpPr>
          <p:nvPr/>
        </p:nvSpPr>
        <p:spPr bwMode="auto">
          <a:xfrm>
            <a:off x="7391400" y="4648200"/>
            <a:ext cx="1371600" cy="12382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Inside Diameter</a:t>
            </a:r>
            <a:br>
              <a:rPr lang="en-US">
                <a:solidFill>
                  <a:srgbClr val="0000FF"/>
                </a:solidFill>
              </a:rPr>
            </a:br>
            <a:r>
              <a:rPr lang="en-US">
                <a:solidFill>
                  <a:srgbClr val="0000FF"/>
                </a:solidFill>
              </a:rPr>
              <a:t>4-1/2”</a:t>
            </a:r>
          </a:p>
        </p:txBody>
      </p:sp>
      <p:sp>
        <p:nvSpPr>
          <p:cNvPr id="133129" name="Rectangle 9"/>
          <p:cNvSpPr>
            <a:spLocks noChangeArrowheads="1"/>
          </p:cNvSpPr>
          <p:nvPr/>
        </p:nvSpPr>
        <p:spPr bwMode="auto">
          <a:xfrm>
            <a:off x="5105400" y="5029200"/>
            <a:ext cx="1447800" cy="12382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/>
              <a:t>Shaft Diameter</a:t>
            </a:r>
            <a:br>
              <a:rPr lang="en-US"/>
            </a:br>
            <a:r>
              <a:rPr lang="en-US"/>
              <a:t>1-1/2”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133130" name="Line 10"/>
          <p:cNvSpPr>
            <a:spLocks noChangeShapeType="1"/>
          </p:cNvSpPr>
          <p:nvPr/>
        </p:nvSpPr>
        <p:spPr bwMode="auto">
          <a:xfrm>
            <a:off x="2057400" y="4419600"/>
            <a:ext cx="10668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131" name="Line 11"/>
          <p:cNvSpPr>
            <a:spLocks noChangeShapeType="1"/>
          </p:cNvSpPr>
          <p:nvPr/>
        </p:nvSpPr>
        <p:spPr bwMode="auto">
          <a:xfrm flipH="1">
            <a:off x="7315200" y="4419600"/>
            <a:ext cx="9144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3132" name="Line 12"/>
          <p:cNvSpPr>
            <a:spLocks noChangeShapeType="1"/>
          </p:cNvSpPr>
          <p:nvPr/>
        </p:nvSpPr>
        <p:spPr bwMode="auto">
          <a:xfrm flipH="1">
            <a:off x="5943600" y="4419600"/>
            <a:ext cx="91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3133" name="Line 13"/>
          <p:cNvSpPr>
            <a:spLocks noChangeShapeType="1"/>
          </p:cNvSpPr>
          <p:nvPr/>
        </p:nvSpPr>
        <p:spPr bwMode="auto">
          <a:xfrm>
            <a:off x="3505200" y="4419600"/>
            <a:ext cx="1066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3135" name="Line 15"/>
          <p:cNvSpPr>
            <a:spLocks noChangeShapeType="1"/>
          </p:cNvSpPr>
          <p:nvPr/>
        </p:nvSpPr>
        <p:spPr bwMode="auto">
          <a:xfrm flipH="1">
            <a:off x="6248400" y="2743200"/>
            <a:ext cx="1676400" cy="7620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3136" name="Rectangle 16"/>
          <p:cNvSpPr>
            <a:spLocks noChangeArrowheads="1"/>
          </p:cNvSpPr>
          <p:nvPr/>
        </p:nvSpPr>
        <p:spPr bwMode="auto">
          <a:xfrm>
            <a:off x="6400800" y="1870075"/>
            <a:ext cx="2555875" cy="87312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System Pressure</a:t>
            </a:r>
            <a:br>
              <a:rPr lang="en-US">
                <a:solidFill>
                  <a:srgbClr val="FF3300"/>
                </a:solidFill>
                <a:latin typeface="Arial" charset="0"/>
              </a:rPr>
            </a:br>
            <a:r>
              <a:rPr lang="en-US" b="1">
                <a:solidFill>
                  <a:srgbClr val="FF3300"/>
                </a:solidFill>
                <a:latin typeface="Arial" charset="0"/>
              </a:rPr>
              <a:t>2,200 PSI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133137" name="Rectangle 17"/>
          <p:cNvSpPr>
            <a:spLocks noChangeArrowheads="1"/>
          </p:cNvSpPr>
          <p:nvPr/>
        </p:nvSpPr>
        <p:spPr bwMode="auto">
          <a:xfrm>
            <a:off x="1828800" y="3810000"/>
            <a:ext cx="3062288" cy="2152650"/>
          </a:xfrm>
          <a:prstGeom prst="rect">
            <a:avLst/>
          </a:prstGeom>
          <a:solidFill>
            <a:srgbClr val="FFFF99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4400">
                <a:latin typeface="Arial" charset="0"/>
              </a:rPr>
              <a:t>Total Force</a:t>
            </a:r>
            <a:br>
              <a:rPr lang="en-US" sz="4400">
                <a:latin typeface="Arial" charset="0"/>
              </a:rPr>
            </a:br>
            <a:r>
              <a:rPr lang="en-US" sz="4400">
                <a:latin typeface="Arial" charset="0"/>
              </a:rPr>
              <a:t>Generated</a:t>
            </a:r>
            <a:br>
              <a:rPr lang="en-US" sz="4400">
                <a:latin typeface="Arial" charset="0"/>
              </a:rPr>
            </a:br>
            <a:r>
              <a:rPr lang="en-US" sz="4400" b="1">
                <a:solidFill>
                  <a:srgbClr val="FF3300"/>
                </a:solidFill>
                <a:latin typeface="Arial" charset="0"/>
              </a:rPr>
              <a:t>15.9</a:t>
            </a:r>
            <a:r>
              <a:rPr lang="en-US" sz="4400" b="1">
                <a:latin typeface="Arial" charset="0"/>
              </a:rPr>
              <a:t> Tons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133138" name="Text Box 18"/>
          <p:cNvSpPr txBox="1">
            <a:spLocks noChangeArrowheads="1"/>
          </p:cNvSpPr>
          <p:nvPr/>
        </p:nvSpPr>
        <p:spPr bwMode="auto">
          <a:xfrm>
            <a:off x="1990725" y="411163"/>
            <a:ext cx="27178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6000">
                <a:latin typeface="Arial Narrow" pitchFamily="34" charset="0"/>
              </a:rPr>
              <a:t>DewEze</a:t>
            </a:r>
            <a:r>
              <a:rPr lang="en-US" sz="4000" baseline="70000">
                <a:latin typeface="Arial Narrow" pitchFamily="34" charset="0"/>
              </a:rPr>
              <a:t>®</a:t>
            </a:r>
            <a:endParaRPr lang="en-US" sz="2800"/>
          </a:p>
        </p:txBody>
      </p:sp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 advTm="23208"/>
    </mc:Choice>
    <mc:Fallback>
      <p:transition spd="slow" advTm="2320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3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3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3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13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2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3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3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5" dur="500"/>
                                        <p:tgtEl>
                                          <p:spTgt spid="133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 autoUpdateAnimBg="0"/>
      <p:bldP spid="133124" grpId="0" animBg="1"/>
      <p:bldP spid="133125" grpId="0" animBg="1"/>
      <p:bldP spid="133126" grpId="0" animBg="1"/>
      <p:bldP spid="133127" grpId="0" animBg="1" autoUpdateAnimBg="0"/>
      <p:bldP spid="133128" grpId="0" animBg="1" autoUpdateAnimBg="0"/>
      <p:bldP spid="133129" grpId="0" animBg="1" autoUpdateAnimBg="0"/>
      <p:bldP spid="133130" grpId="0" animBg="1"/>
      <p:bldP spid="133131" grpId="0" animBg="1"/>
      <p:bldP spid="133132" grpId="0" animBg="1"/>
      <p:bldP spid="133133" grpId="0" animBg="1"/>
      <p:bldP spid="133135" grpId="0" animBg="1"/>
      <p:bldP spid="133136" grpId="0" animBg="1" autoUpdateAnimBg="0"/>
      <p:bldP spid="133137" grpId="0" animBg="1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304800"/>
            <a:ext cx="6172200" cy="1143000"/>
          </a:xfrm>
        </p:spPr>
        <p:txBody>
          <a:bodyPr rIns="457200"/>
          <a:lstStyle/>
          <a:p>
            <a:pPr algn="r"/>
            <a:r>
              <a:rPr lang="en-US" sz="36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Lift Cylinder </a:t>
            </a:r>
            <a:br>
              <a:rPr lang="en-US" sz="36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n-US" sz="36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Effective Area</a:t>
            </a:r>
            <a:endParaRPr lang="en-US"/>
          </a:p>
        </p:txBody>
      </p:sp>
      <p:sp>
        <p:nvSpPr>
          <p:cNvPr id="138243" name="Oval 3"/>
          <p:cNvSpPr>
            <a:spLocks noChangeAspect="1" noChangeArrowheads="1"/>
          </p:cNvSpPr>
          <p:nvPr/>
        </p:nvSpPr>
        <p:spPr bwMode="auto">
          <a:xfrm>
            <a:off x="3262313" y="2424113"/>
            <a:ext cx="3976687" cy="3976687"/>
          </a:xfrm>
          <a:prstGeom prst="ellipse">
            <a:avLst/>
          </a:prstGeom>
          <a:noFill/>
          <a:ln w="165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8244" name="Oval 4"/>
          <p:cNvSpPr>
            <a:spLocks noChangeAspect="1" noChangeArrowheads="1"/>
          </p:cNvSpPr>
          <p:nvPr/>
        </p:nvSpPr>
        <p:spPr bwMode="auto">
          <a:xfrm>
            <a:off x="3262313" y="2424113"/>
            <a:ext cx="3976687" cy="3976687"/>
          </a:xfrm>
          <a:prstGeom prst="ellipse">
            <a:avLst/>
          </a:prstGeom>
          <a:solidFill>
            <a:srgbClr val="C0C0C0"/>
          </a:solidFill>
          <a:ln w="165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8245" name="Oval 5"/>
          <p:cNvSpPr>
            <a:spLocks noChangeArrowheads="1"/>
          </p:cNvSpPr>
          <p:nvPr/>
        </p:nvSpPr>
        <p:spPr bwMode="auto">
          <a:xfrm>
            <a:off x="4572000" y="3733800"/>
            <a:ext cx="1371600" cy="1371600"/>
          </a:xfrm>
          <a:prstGeom prst="ellipse">
            <a:avLst/>
          </a:prstGeom>
          <a:solidFill>
            <a:srgbClr val="FF99CC"/>
          </a:solidFill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2035175" y="2057400"/>
            <a:ext cx="2995613" cy="12382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Total Effective </a:t>
            </a:r>
            <a:br>
              <a:rPr lang="en-US">
                <a:solidFill>
                  <a:srgbClr val="FF3300"/>
                </a:solidFill>
                <a:latin typeface="Arial" charset="0"/>
              </a:rPr>
            </a:br>
            <a:r>
              <a:rPr lang="en-US">
                <a:solidFill>
                  <a:srgbClr val="FF3300"/>
                </a:solidFill>
                <a:latin typeface="Arial" charset="0"/>
              </a:rPr>
              <a:t>Lifting Area</a:t>
            </a:r>
            <a:r>
              <a:rPr lang="en-US" b="1">
                <a:solidFill>
                  <a:srgbClr val="FF3300"/>
                </a:solidFill>
                <a:latin typeface="Arial" charset="0"/>
              </a:rPr>
              <a:t/>
            </a:r>
            <a:br>
              <a:rPr lang="en-US" b="1">
                <a:solidFill>
                  <a:srgbClr val="FF3300"/>
                </a:solidFill>
                <a:latin typeface="Arial" charset="0"/>
              </a:rPr>
            </a:br>
            <a:r>
              <a:rPr lang="en-US" b="1">
                <a:solidFill>
                  <a:srgbClr val="FF3300"/>
                </a:solidFill>
                <a:latin typeface="Arial" charset="0"/>
              </a:rPr>
              <a:t>10.8 Square Inches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138247" name="Rectangle 7"/>
          <p:cNvSpPr>
            <a:spLocks noChangeArrowheads="1"/>
          </p:cNvSpPr>
          <p:nvPr/>
        </p:nvSpPr>
        <p:spPr bwMode="auto">
          <a:xfrm>
            <a:off x="7391400" y="4648200"/>
            <a:ext cx="1371600" cy="12382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Inside Diameter</a:t>
            </a:r>
            <a:br>
              <a:rPr lang="en-US">
                <a:solidFill>
                  <a:srgbClr val="0000FF"/>
                </a:solidFill>
              </a:rPr>
            </a:br>
            <a:r>
              <a:rPr lang="en-US">
                <a:solidFill>
                  <a:srgbClr val="0000FF"/>
                </a:solidFill>
              </a:rPr>
              <a:t>4”</a:t>
            </a:r>
          </a:p>
        </p:txBody>
      </p:sp>
      <p:sp>
        <p:nvSpPr>
          <p:cNvPr id="138248" name="Rectangle 8"/>
          <p:cNvSpPr>
            <a:spLocks noChangeArrowheads="1"/>
          </p:cNvSpPr>
          <p:nvPr/>
        </p:nvSpPr>
        <p:spPr bwMode="auto">
          <a:xfrm>
            <a:off x="5105400" y="5029200"/>
            <a:ext cx="1447800" cy="12382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/>
              <a:t>Shaft Diameter</a:t>
            </a:r>
            <a:br>
              <a:rPr lang="en-US"/>
            </a:br>
            <a:r>
              <a:rPr lang="en-US"/>
              <a:t>1-1/2”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138249" name="Line 9"/>
          <p:cNvSpPr>
            <a:spLocks noChangeShapeType="1"/>
          </p:cNvSpPr>
          <p:nvPr/>
        </p:nvSpPr>
        <p:spPr bwMode="auto">
          <a:xfrm>
            <a:off x="2286000" y="4419600"/>
            <a:ext cx="10668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8250" name="Line 10"/>
          <p:cNvSpPr>
            <a:spLocks noChangeShapeType="1"/>
          </p:cNvSpPr>
          <p:nvPr/>
        </p:nvSpPr>
        <p:spPr bwMode="auto">
          <a:xfrm flipH="1">
            <a:off x="7162800" y="4419600"/>
            <a:ext cx="9144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8251" name="Line 11"/>
          <p:cNvSpPr>
            <a:spLocks noChangeShapeType="1"/>
          </p:cNvSpPr>
          <p:nvPr/>
        </p:nvSpPr>
        <p:spPr bwMode="auto">
          <a:xfrm flipH="1">
            <a:off x="5943600" y="4419600"/>
            <a:ext cx="91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8252" name="Line 12"/>
          <p:cNvSpPr>
            <a:spLocks noChangeShapeType="1"/>
          </p:cNvSpPr>
          <p:nvPr/>
        </p:nvSpPr>
        <p:spPr bwMode="auto">
          <a:xfrm>
            <a:off x="3505200" y="4419600"/>
            <a:ext cx="1066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8253" name="Line 13"/>
          <p:cNvSpPr>
            <a:spLocks noChangeShapeType="1"/>
          </p:cNvSpPr>
          <p:nvPr/>
        </p:nvSpPr>
        <p:spPr bwMode="auto">
          <a:xfrm flipH="1">
            <a:off x="6248400" y="2743200"/>
            <a:ext cx="1676400" cy="7620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8254" name="Rectangle 14"/>
          <p:cNvSpPr>
            <a:spLocks noChangeArrowheads="1"/>
          </p:cNvSpPr>
          <p:nvPr/>
        </p:nvSpPr>
        <p:spPr bwMode="auto">
          <a:xfrm>
            <a:off x="6400800" y="1870075"/>
            <a:ext cx="2555875" cy="87312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System Pressure</a:t>
            </a:r>
            <a:br>
              <a:rPr lang="en-US">
                <a:solidFill>
                  <a:srgbClr val="FF3300"/>
                </a:solidFill>
                <a:latin typeface="Arial" charset="0"/>
              </a:rPr>
            </a:br>
            <a:r>
              <a:rPr lang="en-US" b="1">
                <a:solidFill>
                  <a:srgbClr val="FF3300"/>
                </a:solidFill>
                <a:latin typeface="Arial" charset="0"/>
              </a:rPr>
              <a:t>2,250 PSI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138255" name="Rectangle 15"/>
          <p:cNvSpPr>
            <a:spLocks noChangeArrowheads="1"/>
          </p:cNvSpPr>
          <p:nvPr/>
        </p:nvSpPr>
        <p:spPr bwMode="auto">
          <a:xfrm>
            <a:off x="1814513" y="3810000"/>
            <a:ext cx="3062287" cy="2152650"/>
          </a:xfrm>
          <a:prstGeom prst="rect">
            <a:avLst/>
          </a:prstGeom>
          <a:solidFill>
            <a:srgbClr val="FFFF99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4400">
                <a:latin typeface="Arial" charset="0"/>
              </a:rPr>
              <a:t>Total Force</a:t>
            </a:r>
            <a:br>
              <a:rPr lang="en-US" sz="4400">
                <a:latin typeface="Arial" charset="0"/>
              </a:rPr>
            </a:br>
            <a:r>
              <a:rPr lang="en-US" sz="4400">
                <a:latin typeface="Arial" charset="0"/>
              </a:rPr>
              <a:t>Generated</a:t>
            </a:r>
            <a:br>
              <a:rPr lang="en-US" sz="4400">
                <a:latin typeface="Arial" charset="0"/>
              </a:rPr>
            </a:br>
            <a:r>
              <a:rPr lang="en-US" sz="4400" b="1">
                <a:solidFill>
                  <a:srgbClr val="FF3300"/>
                </a:solidFill>
                <a:latin typeface="Arial" charset="0"/>
              </a:rPr>
              <a:t>12.2</a:t>
            </a:r>
            <a:r>
              <a:rPr lang="en-US" sz="4400" b="1">
                <a:latin typeface="Arial" charset="0"/>
              </a:rPr>
              <a:t> Tons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138256" name="Text Box 16"/>
          <p:cNvSpPr txBox="1">
            <a:spLocks noChangeArrowheads="1"/>
          </p:cNvSpPr>
          <p:nvPr/>
        </p:nvSpPr>
        <p:spPr bwMode="auto">
          <a:xfrm>
            <a:off x="1765300" y="411163"/>
            <a:ext cx="3175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6000">
                <a:latin typeface="Arial Narrow" pitchFamily="34" charset="0"/>
              </a:rPr>
              <a:t>Steerman</a:t>
            </a:r>
            <a:r>
              <a:rPr lang="en-US" sz="4000" baseline="70000">
                <a:latin typeface="Arial Narrow" pitchFamily="34" charset="0"/>
              </a:rPr>
              <a:t>™</a:t>
            </a:r>
          </a:p>
        </p:txBody>
      </p:sp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 advTm="21368"/>
    </mc:Choice>
    <mc:Fallback>
      <p:transition spd="slow" advTm="213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8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13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2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5" dur="500"/>
                                        <p:tgtEl>
                                          <p:spTgt spid="13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2" grpId="0" autoUpdateAnimBg="0"/>
      <p:bldP spid="138243" grpId="0" animBg="1"/>
      <p:bldP spid="138244" grpId="0" animBg="1"/>
      <p:bldP spid="138245" grpId="0" animBg="1"/>
      <p:bldP spid="138246" grpId="0" animBg="1" autoUpdateAnimBg="0"/>
      <p:bldP spid="138247" grpId="0" animBg="1" autoUpdateAnimBg="0"/>
      <p:bldP spid="138248" grpId="0" animBg="1" autoUpdateAnimBg="0"/>
      <p:bldP spid="138249" grpId="0" animBg="1"/>
      <p:bldP spid="138250" grpId="0" animBg="1"/>
      <p:bldP spid="138251" grpId="0" animBg="1"/>
      <p:bldP spid="138252" grpId="0" animBg="1"/>
      <p:bldP spid="138253" grpId="0" animBg="1"/>
      <p:bldP spid="138254" grpId="0" animBg="1" autoUpdateAnimBg="0"/>
      <p:bldP spid="138255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304800"/>
            <a:ext cx="6172200" cy="1143000"/>
          </a:xfrm>
        </p:spPr>
        <p:txBody>
          <a:bodyPr rIns="457200"/>
          <a:lstStyle/>
          <a:p>
            <a:pPr algn="r"/>
            <a:r>
              <a:rPr lang="en-US" sz="36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Lift Cylinder </a:t>
            </a:r>
            <a:br>
              <a:rPr lang="en-US" sz="36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n-US" sz="36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Effective Area</a:t>
            </a:r>
            <a:endParaRPr lang="en-US"/>
          </a:p>
        </p:txBody>
      </p:sp>
      <p:sp>
        <p:nvSpPr>
          <p:cNvPr id="139267" name="Oval 3"/>
          <p:cNvSpPr>
            <a:spLocks noChangeAspect="1" noChangeArrowheads="1"/>
          </p:cNvSpPr>
          <p:nvPr/>
        </p:nvSpPr>
        <p:spPr bwMode="auto">
          <a:xfrm>
            <a:off x="3262313" y="2424113"/>
            <a:ext cx="3976687" cy="3976687"/>
          </a:xfrm>
          <a:prstGeom prst="ellipse">
            <a:avLst/>
          </a:prstGeom>
          <a:noFill/>
          <a:ln w="165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9268" name="Oval 4"/>
          <p:cNvSpPr>
            <a:spLocks noChangeAspect="1" noChangeArrowheads="1"/>
          </p:cNvSpPr>
          <p:nvPr/>
        </p:nvSpPr>
        <p:spPr bwMode="auto">
          <a:xfrm>
            <a:off x="3262313" y="2424113"/>
            <a:ext cx="3976687" cy="3976687"/>
          </a:xfrm>
          <a:prstGeom prst="ellipse">
            <a:avLst/>
          </a:prstGeom>
          <a:solidFill>
            <a:srgbClr val="C0C0C0"/>
          </a:solidFill>
          <a:ln w="165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9269" name="Oval 5"/>
          <p:cNvSpPr>
            <a:spLocks noChangeArrowheads="1"/>
          </p:cNvSpPr>
          <p:nvPr/>
        </p:nvSpPr>
        <p:spPr bwMode="auto">
          <a:xfrm>
            <a:off x="4572000" y="3733800"/>
            <a:ext cx="1371600" cy="1371600"/>
          </a:xfrm>
          <a:prstGeom prst="ellipse">
            <a:avLst/>
          </a:prstGeom>
          <a:solidFill>
            <a:srgbClr val="FF99CC"/>
          </a:solidFill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9270" name="Rectangle 6"/>
          <p:cNvSpPr>
            <a:spLocks noChangeArrowheads="1"/>
          </p:cNvSpPr>
          <p:nvPr/>
        </p:nvSpPr>
        <p:spPr bwMode="auto">
          <a:xfrm>
            <a:off x="2035175" y="2057400"/>
            <a:ext cx="2995613" cy="12382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Total Effective </a:t>
            </a:r>
            <a:br>
              <a:rPr lang="en-US">
                <a:solidFill>
                  <a:srgbClr val="FF3300"/>
                </a:solidFill>
                <a:latin typeface="Arial" charset="0"/>
              </a:rPr>
            </a:br>
            <a:r>
              <a:rPr lang="en-US">
                <a:solidFill>
                  <a:srgbClr val="FF3300"/>
                </a:solidFill>
                <a:latin typeface="Arial" charset="0"/>
              </a:rPr>
              <a:t>Lifting Area</a:t>
            </a:r>
            <a:r>
              <a:rPr lang="en-US" b="1">
                <a:solidFill>
                  <a:srgbClr val="FF3300"/>
                </a:solidFill>
                <a:latin typeface="Arial" charset="0"/>
              </a:rPr>
              <a:t/>
            </a:r>
            <a:br>
              <a:rPr lang="en-US" b="1">
                <a:solidFill>
                  <a:srgbClr val="FF3300"/>
                </a:solidFill>
                <a:latin typeface="Arial" charset="0"/>
              </a:rPr>
            </a:br>
            <a:r>
              <a:rPr lang="en-US" b="1">
                <a:solidFill>
                  <a:srgbClr val="FF3300"/>
                </a:solidFill>
                <a:latin typeface="Arial" charset="0"/>
              </a:rPr>
              <a:t>10.8 Square Inches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139271" name="Rectangle 7"/>
          <p:cNvSpPr>
            <a:spLocks noChangeArrowheads="1"/>
          </p:cNvSpPr>
          <p:nvPr/>
        </p:nvSpPr>
        <p:spPr bwMode="auto">
          <a:xfrm>
            <a:off x="7391400" y="4648200"/>
            <a:ext cx="1371600" cy="12382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Inside Diameter</a:t>
            </a:r>
            <a:br>
              <a:rPr lang="en-US">
                <a:solidFill>
                  <a:srgbClr val="0000FF"/>
                </a:solidFill>
              </a:rPr>
            </a:br>
            <a:r>
              <a:rPr lang="en-US">
                <a:solidFill>
                  <a:srgbClr val="0000FF"/>
                </a:solidFill>
              </a:rPr>
              <a:t>4”</a:t>
            </a:r>
          </a:p>
        </p:txBody>
      </p:sp>
      <p:sp>
        <p:nvSpPr>
          <p:cNvPr id="139272" name="Rectangle 8"/>
          <p:cNvSpPr>
            <a:spLocks noChangeArrowheads="1"/>
          </p:cNvSpPr>
          <p:nvPr/>
        </p:nvSpPr>
        <p:spPr bwMode="auto">
          <a:xfrm>
            <a:off x="5105400" y="5029200"/>
            <a:ext cx="1447800" cy="12382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/>
              <a:t>Shaft Diameter</a:t>
            </a:r>
            <a:br>
              <a:rPr lang="en-US"/>
            </a:br>
            <a:r>
              <a:rPr lang="en-US"/>
              <a:t>1-1/2”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139273" name="Line 9"/>
          <p:cNvSpPr>
            <a:spLocks noChangeShapeType="1"/>
          </p:cNvSpPr>
          <p:nvPr/>
        </p:nvSpPr>
        <p:spPr bwMode="auto">
          <a:xfrm>
            <a:off x="2286000" y="4419600"/>
            <a:ext cx="10668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9274" name="Line 10"/>
          <p:cNvSpPr>
            <a:spLocks noChangeShapeType="1"/>
          </p:cNvSpPr>
          <p:nvPr/>
        </p:nvSpPr>
        <p:spPr bwMode="auto">
          <a:xfrm flipH="1">
            <a:off x="7162800" y="4419600"/>
            <a:ext cx="9144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9275" name="Line 11"/>
          <p:cNvSpPr>
            <a:spLocks noChangeShapeType="1"/>
          </p:cNvSpPr>
          <p:nvPr/>
        </p:nvSpPr>
        <p:spPr bwMode="auto">
          <a:xfrm flipH="1">
            <a:off x="5943600" y="4419600"/>
            <a:ext cx="9144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9276" name="Line 12"/>
          <p:cNvSpPr>
            <a:spLocks noChangeShapeType="1"/>
          </p:cNvSpPr>
          <p:nvPr/>
        </p:nvSpPr>
        <p:spPr bwMode="auto">
          <a:xfrm>
            <a:off x="3505200" y="4419600"/>
            <a:ext cx="1066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9277" name="Line 13"/>
          <p:cNvSpPr>
            <a:spLocks noChangeShapeType="1"/>
          </p:cNvSpPr>
          <p:nvPr/>
        </p:nvSpPr>
        <p:spPr bwMode="auto">
          <a:xfrm flipH="1">
            <a:off x="6248400" y="2743200"/>
            <a:ext cx="1676400" cy="7620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9278" name="Rectangle 14"/>
          <p:cNvSpPr>
            <a:spLocks noChangeArrowheads="1"/>
          </p:cNvSpPr>
          <p:nvPr/>
        </p:nvSpPr>
        <p:spPr bwMode="auto">
          <a:xfrm>
            <a:off x="6400800" y="1870075"/>
            <a:ext cx="2555875" cy="87312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System Pressure</a:t>
            </a:r>
            <a:br>
              <a:rPr lang="en-US">
                <a:solidFill>
                  <a:srgbClr val="FF3300"/>
                </a:solidFill>
                <a:latin typeface="Arial" charset="0"/>
              </a:rPr>
            </a:br>
            <a:r>
              <a:rPr lang="en-US" b="1">
                <a:solidFill>
                  <a:srgbClr val="FF3300"/>
                </a:solidFill>
                <a:latin typeface="Arial" charset="0"/>
              </a:rPr>
              <a:t>2,500 PSI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139279" name="Rectangle 15"/>
          <p:cNvSpPr>
            <a:spLocks noChangeArrowheads="1"/>
          </p:cNvSpPr>
          <p:nvPr/>
        </p:nvSpPr>
        <p:spPr bwMode="auto">
          <a:xfrm>
            <a:off x="1752600" y="3886200"/>
            <a:ext cx="3062288" cy="2152650"/>
          </a:xfrm>
          <a:prstGeom prst="rect">
            <a:avLst/>
          </a:prstGeom>
          <a:solidFill>
            <a:srgbClr val="FFFF99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4400">
                <a:latin typeface="Arial" charset="0"/>
              </a:rPr>
              <a:t>Total Force</a:t>
            </a:r>
            <a:br>
              <a:rPr lang="en-US" sz="4400">
                <a:latin typeface="Arial" charset="0"/>
              </a:rPr>
            </a:br>
            <a:r>
              <a:rPr lang="en-US" sz="4400">
                <a:latin typeface="Arial" charset="0"/>
              </a:rPr>
              <a:t>Generated</a:t>
            </a:r>
            <a:br>
              <a:rPr lang="en-US" sz="4400">
                <a:latin typeface="Arial" charset="0"/>
              </a:rPr>
            </a:br>
            <a:r>
              <a:rPr lang="en-US" sz="4400" b="1">
                <a:solidFill>
                  <a:srgbClr val="FF3300"/>
                </a:solidFill>
                <a:latin typeface="Arial" charset="0"/>
              </a:rPr>
              <a:t>13.5</a:t>
            </a:r>
            <a:r>
              <a:rPr lang="en-US" sz="4400" b="1">
                <a:latin typeface="Arial" charset="0"/>
              </a:rPr>
              <a:t> Tons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139280" name="Text Box 16"/>
          <p:cNvSpPr txBox="1">
            <a:spLocks noChangeArrowheads="1"/>
          </p:cNvSpPr>
          <p:nvPr/>
        </p:nvSpPr>
        <p:spPr bwMode="auto">
          <a:xfrm>
            <a:off x="1682750" y="411163"/>
            <a:ext cx="33496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6000">
                <a:latin typeface="Arial Narrow" pitchFamily="34" charset="0"/>
              </a:rPr>
              <a:t>Krogmann</a:t>
            </a:r>
            <a:r>
              <a:rPr lang="en-US" sz="4000" baseline="70000">
                <a:latin typeface="Arial Narrow" pitchFamily="34" charset="0"/>
              </a:rPr>
              <a:t>™</a:t>
            </a:r>
          </a:p>
        </p:txBody>
      </p:sp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 advTm="21433"/>
    </mc:Choice>
    <mc:Fallback>
      <p:transition spd="slow" advTm="2143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9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9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9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9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9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13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2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9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5" dur="500"/>
                                        <p:tgtEl>
                                          <p:spTgt spid="139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6" grpId="0" autoUpdateAnimBg="0"/>
      <p:bldP spid="139267" grpId="0" animBg="1"/>
      <p:bldP spid="139268" grpId="0" animBg="1"/>
      <p:bldP spid="139269" grpId="0" animBg="1"/>
      <p:bldP spid="139270" grpId="0" animBg="1" autoUpdateAnimBg="0"/>
      <p:bldP spid="139271" grpId="0" animBg="1" autoUpdateAnimBg="0"/>
      <p:bldP spid="139272" grpId="0" animBg="1" autoUpdateAnimBg="0"/>
      <p:bldP spid="139273" grpId="0" animBg="1"/>
      <p:bldP spid="139274" grpId="0" animBg="1"/>
      <p:bldP spid="139275" grpId="0" animBg="1"/>
      <p:bldP spid="139276" grpId="0" animBg="1"/>
      <p:bldP spid="139277" grpId="0" animBg="1"/>
      <p:bldP spid="139278" grpId="0" animBg="1" autoUpdateAnimBg="0"/>
      <p:bldP spid="139279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304800"/>
            <a:ext cx="6172200" cy="1143000"/>
          </a:xfrm>
        </p:spPr>
        <p:txBody>
          <a:bodyPr rIns="457200"/>
          <a:lstStyle/>
          <a:p>
            <a:pPr algn="r"/>
            <a:r>
              <a:rPr lang="en-US" sz="36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Lift Cylinder </a:t>
            </a:r>
            <a:br>
              <a:rPr lang="en-US" sz="36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n-US" sz="36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Effective Area</a:t>
            </a:r>
            <a:endParaRPr lang="en-US"/>
          </a:p>
        </p:txBody>
      </p:sp>
      <p:sp>
        <p:nvSpPr>
          <p:cNvPr id="134147" name="Oval 3"/>
          <p:cNvSpPr>
            <a:spLocks noChangeAspect="1" noChangeArrowheads="1"/>
          </p:cNvSpPr>
          <p:nvPr/>
        </p:nvSpPr>
        <p:spPr bwMode="auto">
          <a:xfrm>
            <a:off x="3657600" y="2774950"/>
            <a:ext cx="3016250" cy="3016250"/>
          </a:xfrm>
          <a:prstGeom prst="ellipse">
            <a:avLst/>
          </a:prstGeom>
          <a:noFill/>
          <a:ln w="165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4148" name="Oval 4"/>
          <p:cNvSpPr>
            <a:spLocks noChangeAspect="1" noChangeArrowheads="1"/>
          </p:cNvSpPr>
          <p:nvPr/>
        </p:nvSpPr>
        <p:spPr bwMode="auto">
          <a:xfrm>
            <a:off x="3657600" y="2774950"/>
            <a:ext cx="3016250" cy="3016250"/>
          </a:xfrm>
          <a:prstGeom prst="ellipse">
            <a:avLst/>
          </a:prstGeom>
          <a:solidFill>
            <a:srgbClr val="C0C0C0"/>
          </a:solidFill>
          <a:ln w="165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4149" name="Oval 5"/>
          <p:cNvSpPr>
            <a:spLocks noChangeArrowheads="1"/>
          </p:cNvSpPr>
          <p:nvPr/>
        </p:nvSpPr>
        <p:spPr bwMode="auto">
          <a:xfrm>
            <a:off x="4572000" y="3733800"/>
            <a:ext cx="1143000" cy="1143000"/>
          </a:xfrm>
          <a:prstGeom prst="ellipse">
            <a:avLst/>
          </a:prstGeom>
          <a:solidFill>
            <a:srgbClr val="FF99CC"/>
          </a:solidFill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4150" name="Rectangle 6"/>
          <p:cNvSpPr>
            <a:spLocks noChangeArrowheads="1"/>
          </p:cNvSpPr>
          <p:nvPr/>
        </p:nvSpPr>
        <p:spPr bwMode="auto">
          <a:xfrm>
            <a:off x="1728788" y="1874838"/>
            <a:ext cx="3616325" cy="160337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Total Effective </a:t>
            </a:r>
            <a:br>
              <a:rPr lang="en-US">
                <a:solidFill>
                  <a:srgbClr val="FF3300"/>
                </a:solidFill>
                <a:latin typeface="Arial" charset="0"/>
              </a:rPr>
            </a:br>
            <a:r>
              <a:rPr lang="en-US">
                <a:solidFill>
                  <a:srgbClr val="FF3300"/>
                </a:solidFill>
                <a:latin typeface="Arial" charset="0"/>
              </a:rPr>
              <a:t>Lifting Area per Cylinder </a:t>
            </a:r>
            <a:r>
              <a:rPr lang="en-US" b="1">
                <a:solidFill>
                  <a:srgbClr val="FF3300"/>
                </a:solidFill>
                <a:latin typeface="Arial" charset="0"/>
              </a:rPr>
              <a:t/>
            </a:r>
            <a:br>
              <a:rPr lang="en-US" b="1">
                <a:solidFill>
                  <a:srgbClr val="FF3300"/>
                </a:solidFill>
                <a:latin typeface="Arial" charset="0"/>
              </a:rPr>
            </a:br>
            <a:r>
              <a:rPr lang="en-US" b="1">
                <a:solidFill>
                  <a:srgbClr val="FF3300"/>
                </a:solidFill>
                <a:latin typeface="Arial" charset="0"/>
              </a:rPr>
              <a:t>5.8 Square Inches</a:t>
            </a:r>
            <a:br>
              <a:rPr lang="en-US" b="1">
                <a:solidFill>
                  <a:srgbClr val="FF3300"/>
                </a:solidFill>
                <a:latin typeface="Arial" charset="0"/>
              </a:rPr>
            </a:br>
            <a:r>
              <a:rPr lang="en-US">
                <a:solidFill>
                  <a:srgbClr val="FF3300"/>
                </a:solidFill>
                <a:latin typeface="Arial" charset="0"/>
              </a:rPr>
              <a:t>Times 2 Cylinders =</a:t>
            </a:r>
            <a:r>
              <a:rPr lang="en-US" b="1">
                <a:solidFill>
                  <a:srgbClr val="FF3300"/>
                </a:solidFill>
                <a:latin typeface="Arial" charset="0"/>
              </a:rPr>
              <a:t> 11.6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134151" name="Rectangle 7"/>
          <p:cNvSpPr>
            <a:spLocks noChangeArrowheads="1"/>
          </p:cNvSpPr>
          <p:nvPr/>
        </p:nvSpPr>
        <p:spPr bwMode="auto">
          <a:xfrm>
            <a:off x="7391400" y="4648200"/>
            <a:ext cx="1371600" cy="12382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Inside Diameter</a:t>
            </a:r>
            <a:br>
              <a:rPr lang="en-US">
                <a:solidFill>
                  <a:srgbClr val="0000FF"/>
                </a:solidFill>
              </a:rPr>
            </a:br>
            <a:r>
              <a:rPr lang="en-US">
                <a:solidFill>
                  <a:srgbClr val="0000FF"/>
                </a:solidFill>
              </a:rPr>
              <a:t>3”</a:t>
            </a:r>
          </a:p>
        </p:txBody>
      </p:sp>
      <p:sp>
        <p:nvSpPr>
          <p:cNvPr id="134152" name="Rectangle 8"/>
          <p:cNvSpPr>
            <a:spLocks noChangeArrowheads="1"/>
          </p:cNvSpPr>
          <p:nvPr/>
        </p:nvSpPr>
        <p:spPr bwMode="auto">
          <a:xfrm>
            <a:off x="5105400" y="5029200"/>
            <a:ext cx="1447800" cy="12382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/>
              <a:t>Shaft Diameter</a:t>
            </a:r>
            <a:br>
              <a:rPr lang="en-US"/>
            </a:br>
            <a:r>
              <a:rPr lang="en-US"/>
              <a:t>1-1/4”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134153" name="Line 9"/>
          <p:cNvSpPr>
            <a:spLocks noChangeShapeType="1"/>
          </p:cNvSpPr>
          <p:nvPr/>
        </p:nvSpPr>
        <p:spPr bwMode="auto">
          <a:xfrm>
            <a:off x="2667000" y="4343400"/>
            <a:ext cx="10668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4154" name="Line 10"/>
          <p:cNvSpPr>
            <a:spLocks noChangeShapeType="1"/>
          </p:cNvSpPr>
          <p:nvPr/>
        </p:nvSpPr>
        <p:spPr bwMode="auto">
          <a:xfrm flipH="1">
            <a:off x="6629400" y="4343400"/>
            <a:ext cx="9144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4155" name="Line 11"/>
          <p:cNvSpPr>
            <a:spLocks noChangeShapeType="1"/>
          </p:cNvSpPr>
          <p:nvPr/>
        </p:nvSpPr>
        <p:spPr bwMode="auto">
          <a:xfrm flipH="1">
            <a:off x="5715000" y="4343400"/>
            <a:ext cx="685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4156" name="Line 12"/>
          <p:cNvSpPr>
            <a:spLocks noChangeShapeType="1"/>
          </p:cNvSpPr>
          <p:nvPr/>
        </p:nvSpPr>
        <p:spPr bwMode="auto">
          <a:xfrm>
            <a:off x="3886200" y="4343400"/>
            <a:ext cx="685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4157" name="Line 13"/>
          <p:cNvSpPr>
            <a:spLocks noChangeShapeType="1"/>
          </p:cNvSpPr>
          <p:nvPr/>
        </p:nvSpPr>
        <p:spPr bwMode="auto">
          <a:xfrm flipH="1">
            <a:off x="6019800" y="2743200"/>
            <a:ext cx="1905000" cy="9144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4158" name="Rectangle 14"/>
          <p:cNvSpPr>
            <a:spLocks noChangeArrowheads="1"/>
          </p:cNvSpPr>
          <p:nvPr/>
        </p:nvSpPr>
        <p:spPr bwMode="auto">
          <a:xfrm>
            <a:off x="6400800" y="1870075"/>
            <a:ext cx="2555875" cy="87312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System Pressure</a:t>
            </a:r>
            <a:br>
              <a:rPr lang="en-US">
                <a:solidFill>
                  <a:srgbClr val="FF3300"/>
                </a:solidFill>
                <a:latin typeface="Arial" charset="0"/>
              </a:rPr>
            </a:br>
            <a:r>
              <a:rPr lang="en-US" b="1">
                <a:solidFill>
                  <a:srgbClr val="FF3300"/>
                </a:solidFill>
                <a:latin typeface="Arial" charset="0"/>
              </a:rPr>
              <a:t>2,000 PSI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134159" name="Rectangle 15"/>
          <p:cNvSpPr>
            <a:spLocks noChangeArrowheads="1"/>
          </p:cNvSpPr>
          <p:nvPr/>
        </p:nvSpPr>
        <p:spPr bwMode="auto">
          <a:xfrm>
            <a:off x="1828800" y="3962400"/>
            <a:ext cx="3062288" cy="2152650"/>
          </a:xfrm>
          <a:prstGeom prst="rect">
            <a:avLst/>
          </a:prstGeom>
          <a:solidFill>
            <a:srgbClr val="FFFF99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4400">
                <a:latin typeface="Arial" charset="0"/>
              </a:rPr>
              <a:t>Total Force</a:t>
            </a:r>
            <a:br>
              <a:rPr lang="en-US" sz="4400">
                <a:latin typeface="Arial" charset="0"/>
              </a:rPr>
            </a:br>
            <a:r>
              <a:rPr lang="en-US" sz="4400">
                <a:latin typeface="Arial" charset="0"/>
              </a:rPr>
              <a:t>Generated</a:t>
            </a:r>
            <a:br>
              <a:rPr lang="en-US" sz="4400">
                <a:latin typeface="Arial" charset="0"/>
              </a:rPr>
            </a:br>
            <a:r>
              <a:rPr lang="en-US" sz="4400" b="1">
                <a:solidFill>
                  <a:srgbClr val="FF3300"/>
                </a:solidFill>
                <a:latin typeface="Arial" charset="0"/>
              </a:rPr>
              <a:t>11.6</a:t>
            </a:r>
            <a:r>
              <a:rPr lang="en-US" sz="4400" b="1">
                <a:latin typeface="Arial" charset="0"/>
              </a:rPr>
              <a:t> Tons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134160" name="Text Box 16"/>
          <p:cNvSpPr txBox="1">
            <a:spLocks noChangeArrowheads="1"/>
          </p:cNvSpPr>
          <p:nvPr/>
        </p:nvSpPr>
        <p:spPr bwMode="auto">
          <a:xfrm>
            <a:off x="2095500" y="411163"/>
            <a:ext cx="251301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6000">
                <a:latin typeface="Arial Narrow" pitchFamily="34" charset="0"/>
              </a:rPr>
              <a:t>Hoswel</a:t>
            </a:r>
            <a:r>
              <a:rPr lang="en-US" sz="4000" baseline="70000">
                <a:latin typeface="Arial Narrow" pitchFamily="34" charset="0"/>
              </a:rPr>
              <a:t>™</a:t>
            </a:r>
            <a:endParaRPr lang="en-US" sz="2800"/>
          </a:p>
        </p:txBody>
      </p:sp>
      <p:sp>
        <p:nvSpPr>
          <p:cNvPr id="134161" name="Text Box 17"/>
          <p:cNvSpPr txBox="1">
            <a:spLocks noChangeArrowheads="1"/>
          </p:cNvSpPr>
          <p:nvPr/>
        </p:nvSpPr>
        <p:spPr bwMode="auto">
          <a:xfrm>
            <a:off x="6246813" y="6350000"/>
            <a:ext cx="2774950" cy="508000"/>
          </a:xfrm>
          <a:prstGeom prst="rect">
            <a:avLst/>
          </a:prstGeom>
          <a:solidFill>
            <a:srgbClr val="FF99CC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b="1"/>
              <a:t>Dual Lift Cylinders</a:t>
            </a:r>
            <a:endParaRPr lang="en-US"/>
          </a:p>
        </p:txBody>
      </p:sp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 advTm="24820"/>
    </mc:Choice>
    <mc:Fallback>
      <p:transition spd="slow" advTm="2482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41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4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4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134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2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4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5" dur="500"/>
                                        <p:tgtEl>
                                          <p:spTgt spid="134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6" grpId="0" autoUpdateAnimBg="0"/>
      <p:bldP spid="134147" grpId="0" animBg="1"/>
      <p:bldP spid="134148" grpId="0" animBg="1"/>
      <p:bldP spid="134149" grpId="0" animBg="1"/>
      <p:bldP spid="134150" grpId="0" animBg="1" autoUpdateAnimBg="0"/>
      <p:bldP spid="134151" grpId="0" animBg="1" autoUpdateAnimBg="0"/>
      <p:bldP spid="134152" grpId="0" animBg="1" autoUpdateAnimBg="0"/>
      <p:bldP spid="134153" grpId="0" animBg="1"/>
      <p:bldP spid="134154" grpId="0" animBg="1"/>
      <p:bldP spid="134155" grpId="0" animBg="1"/>
      <p:bldP spid="134156" grpId="0" animBg="1"/>
      <p:bldP spid="134157" grpId="0" animBg="1"/>
      <p:bldP spid="134158" grpId="0" animBg="1" autoUpdateAnimBg="0"/>
      <p:bldP spid="134159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590800" y="304800"/>
            <a:ext cx="6172200" cy="1143000"/>
          </a:xfrm>
        </p:spPr>
        <p:txBody>
          <a:bodyPr rIns="457200"/>
          <a:lstStyle/>
          <a:p>
            <a:pPr algn="r"/>
            <a:r>
              <a:rPr lang="en-US" sz="36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Lift Cylinder </a:t>
            </a:r>
            <a:br>
              <a:rPr lang="en-US" sz="36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n-US" sz="36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Effective Area</a:t>
            </a:r>
            <a:endParaRPr lang="en-US"/>
          </a:p>
        </p:txBody>
      </p:sp>
      <p:sp>
        <p:nvSpPr>
          <p:cNvPr id="136195" name="Oval 3"/>
          <p:cNvSpPr>
            <a:spLocks noChangeAspect="1" noChangeArrowheads="1"/>
          </p:cNvSpPr>
          <p:nvPr/>
        </p:nvSpPr>
        <p:spPr bwMode="auto">
          <a:xfrm>
            <a:off x="3657600" y="2774950"/>
            <a:ext cx="3016250" cy="3016250"/>
          </a:xfrm>
          <a:prstGeom prst="ellipse">
            <a:avLst/>
          </a:prstGeom>
          <a:noFill/>
          <a:ln w="165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6196" name="Oval 4"/>
          <p:cNvSpPr>
            <a:spLocks noChangeAspect="1" noChangeArrowheads="1"/>
          </p:cNvSpPr>
          <p:nvPr/>
        </p:nvSpPr>
        <p:spPr bwMode="auto">
          <a:xfrm>
            <a:off x="3657600" y="2774950"/>
            <a:ext cx="3016250" cy="3016250"/>
          </a:xfrm>
          <a:prstGeom prst="ellipse">
            <a:avLst/>
          </a:prstGeom>
          <a:solidFill>
            <a:srgbClr val="C0C0C0"/>
          </a:solidFill>
          <a:ln w="165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6197" name="Oval 5"/>
          <p:cNvSpPr>
            <a:spLocks noChangeArrowheads="1"/>
          </p:cNvSpPr>
          <p:nvPr/>
        </p:nvSpPr>
        <p:spPr bwMode="auto">
          <a:xfrm>
            <a:off x="4572000" y="3733800"/>
            <a:ext cx="1143000" cy="1143000"/>
          </a:xfrm>
          <a:prstGeom prst="ellipse">
            <a:avLst/>
          </a:prstGeom>
          <a:solidFill>
            <a:srgbClr val="FF99CC"/>
          </a:solidFill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6198" name="Rectangle 6"/>
          <p:cNvSpPr>
            <a:spLocks noChangeArrowheads="1"/>
          </p:cNvSpPr>
          <p:nvPr/>
        </p:nvSpPr>
        <p:spPr bwMode="auto">
          <a:xfrm>
            <a:off x="1728788" y="1874838"/>
            <a:ext cx="3616325" cy="160337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Total Effective </a:t>
            </a:r>
            <a:br>
              <a:rPr lang="en-US">
                <a:solidFill>
                  <a:srgbClr val="FF3300"/>
                </a:solidFill>
                <a:latin typeface="Arial" charset="0"/>
              </a:rPr>
            </a:br>
            <a:r>
              <a:rPr lang="en-US">
                <a:solidFill>
                  <a:srgbClr val="FF3300"/>
                </a:solidFill>
                <a:latin typeface="Arial" charset="0"/>
              </a:rPr>
              <a:t>Lifting Area per Cylinder </a:t>
            </a:r>
            <a:r>
              <a:rPr lang="en-US" b="1">
                <a:solidFill>
                  <a:srgbClr val="FF3300"/>
                </a:solidFill>
                <a:latin typeface="Arial" charset="0"/>
              </a:rPr>
              <a:t/>
            </a:r>
            <a:br>
              <a:rPr lang="en-US" b="1">
                <a:solidFill>
                  <a:srgbClr val="FF3300"/>
                </a:solidFill>
                <a:latin typeface="Arial" charset="0"/>
              </a:rPr>
            </a:br>
            <a:r>
              <a:rPr lang="en-US" b="1">
                <a:solidFill>
                  <a:srgbClr val="FF3300"/>
                </a:solidFill>
                <a:latin typeface="Arial" charset="0"/>
              </a:rPr>
              <a:t>5.8 Square Inches</a:t>
            </a:r>
            <a:br>
              <a:rPr lang="en-US" b="1">
                <a:solidFill>
                  <a:srgbClr val="FF3300"/>
                </a:solidFill>
                <a:latin typeface="Arial" charset="0"/>
              </a:rPr>
            </a:br>
            <a:r>
              <a:rPr lang="en-US">
                <a:solidFill>
                  <a:srgbClr val="FF3300"/>
                </a:solidFill>
                <a:latin typeface="Arial" charset="0"/>
              </a:rPr>
              <a:t>Times 2 Cylinders =</a:t>
            </a:r>
            <a:r>
              <a:rPr lang="en-US" b="1">
                <a:solidFill>
                  <a:srgbClr val="FF3300"/>
                </a:solidFill>
                <a:latin typeface="Arial" charset="0"/>
              </a:rPr>
              <a:t> 11.6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136199" name="Rectangle 7"/>
          <p:cNvSpPr>
            <a:spLocks noChangeArrowheads="1"/>
          </p:cNvSpPr>
          <p:nvPr/>
        </p:nvSpPr>
        <p:spPr bwMode="auto">
          <a:xfrm>
            <a:off x="7391400" y="4648200"/>
            <a:ext cx="1371600" cy="12382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Inside Diameter</a:t>
            </a:r>
            <a:br>
              <a:rPr lang="en-US">
                <a:solidFill>
                  <a:srgbClr val="0000FF"/>
                </a:solidFill>
              </a:rPr>
            </a:br>
            <a:r>
              <a:rPr lang="en-US">
                <a:solidFill>
                  <a:srgbClr val="0000FF"/>
                </a:solidFill>
              </a:rPr>
              <a:t>3”</a:t>
            </a:r>
          </a:p>
        </p:txBody>
      </p:sp>
      <p:sp>
        <p:nvSpPr>
          <p:cNvPr id="136200" name="Rectangle 8"/>
          <p:cNvSpPr>
            <a:spLocks noChangeArrowheads="1"/>
          </p:cNvSpPr>
          <p:nvPr/>
        </p:nvSpPr>
        <p:spPr bwMode="auto">
          <a:xfrm>
            <a:off x="5105400" y="5029200"/>
            <a:ext cx="1447800" cy="12382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/>
              <a:t>Shaft Diameter</a:t>
            </a:r>
            <a:br>
              <a:rPr lang="en-US"/>
            </a:br>
            <a:r>
              <a:rPr lang="en-US"/>
              <a:t>1-1/4”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136201" name="Line 9"/>
          <p:cNvSpPr>
            <a:spLocks noChangeShapeType="1"/>
          </p:cNvSpPr>
          <p:nvPr/>
        </p:nvSpPr>
        <p:spPr bwMode="auto">
          <a:xfrm>
            <a:off x="2667000" y="4343400"/>
            <a:ext cx="10668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36202" name="Line 10"/>
          <p:cNvSpPr>
            <a:spLocks noChangeShapeType="1"/>
          </p:cNvSpPr>
          <p:nvPr/>
        </p:nvSpPr>
        <p:spPr bwMode="auto">
          <a:xfrm flipH="1">
            <a:off x="6629400" y="4343400"/>
            <a:ext cx="9144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6203" name="Line 11"/>
          <p:cNvSpPr>
            <a:spLocks noChangeShapeType="1"/>
          </p:cNvSpPr>
          <p:nvPr/>
        </p:nvSpPr>
        <p:spPr bwMode="auto">
          <a:xfrm flipH="1">
            <a:off x="5715000" y="4343400"/>
            <a:ext cx="685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6204" name="Line 12"/>
          <p:cNvSpPr>
            <a:spLocks noChangeShapeType="1"/>
          </p:cNvSpPr>
          <p:nvPr/>
        </p:nvSpPr>
        <p:spPr bwMode="auto">
          <a:xfrm>
            <a:off x="3886200" y="4343400"/>
            <a:ext cx="685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6205" name="Line 13"/>
          <p:cNvSpPr>
            <a:spLocks noChangeShapeType="1"/>
          </p:cNvSpPr>
          <p:nvPr/>
        </p:nvSpPr>
        <p:spPr bwMode="auto">
          <a:xfrm flipH="1">
            <a:off x="6019800" y="2743200"/>
            <a:ext cx="1905000" cy="9144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6206" name="Rectangle 14"/>
          <p:cNvSpPr>
            <a:spLocks noChangeArrowheads="1"/>
          </p:cNvSpPr>
          <p:nvPr/>
        </p:nvSpPr>
        <p:spPr bwMode="auto">
          <a:xfrm>
            <a:off x="6400800" y="1870075"/>
            <a:ext cx="2555875" cy="87312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System Pressure</a:t>
            </a:r>
            <a:br>
              <a:rPr lang="en-US">
                <a:solidFill>
                  <a:srgbClr val="FF3300"/>
                </a:solidFill>
                <a:latin typeface="Arial" charset="0"/>
              </a:rPr>
            </a:br>
            <a:r>
              <a:rPr lang="en-US" b="1">
                <a:solidFill>
                  <a:srgbClr val="FF3300"/>
                </a:solidFill>
                <a:latin typeface="Arial" charset="0"/>
              </a:rPr>
              <a:t>2,500 PSI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136207" name="Rectangle 15"/>
          <p:cNvSpPr>
            <a:spLocks noChangeArrowheads="1"/>
          </p:cNvSpPr>
          <p:nvPr/>
        </p:nvSpPr>
        <p:spPr bwMode="auto">
          <a:xfrm>
            <a:off x="1828800" y="3962400"/>
            <a:ext cx="3062288" cy="2152650"/>
          </a:xfrm>
          <a:prstGeom prst="rect">
            <a:avLst/>
          </a:prstGeom>
          <a:solidFill>
            <a:srgbClr val="FFFF99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4400">
                <a:latin typeface="Arial" charset="0"/>
              </a:rPr>
              <a:t>Total Force</a:t>
            </a:r>
            <a:br>
              <a:rPr lang="en-US" sz="4400">
                <a:latin typeface="Arial" charset="0"/>
              </a:rPr>
            </a:br>
            <a:r>
              <a:rPr lang="en-US" sz="4400">
                <a:latin typeface="Arial" charset="0"/>
              </a:rPr>
              <a:t>Generated</a:t>
            </a:r>
            <a:br>
              <a:rPr lang="en-US" sz="4400">
                <a:latin typeface="Arial" charset="0"/>
              </a:rPr>
            </a:br>
            <a:r>
              <a:rPr lang="en-US" sz="4400" b="1">
                <a:solidFill>
                  <a:srgbClr val="FF3300"/>
                </a:solidFill>
                <a:latin typeface="Arial" charset="0"/>
              </a:rPr>
              <a:t>14.5</a:t>
            </a:r>
            <a:r>
              <a:rPr lang="en-US" sz="4400" b="1">
                <a:latin typeface="Arial" charset="0"/>
              </a:rPr>
              <a:t> Tons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136208" name="Text Box 16"/>
          <p:cNvSpPr txBox="1">
            <a:spLocks noChangeArrowheads="1"/>
          </p:cNvSpPr>
          <p:nvPr/>
        </p:nvSpPr>
        <p:spPr bwMode="auto">
          <a:xfrm>
            <a:off x="2236788" y="411163"/>
            <a:ext cx="223678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6000">
                <a:latin typeface="Arial Narrow" pitchFamily="34" charset="0"/>
              </a:rPr>
              <a:t>Besler</a:t>
            </a:r>
            <a:r>
              <a:rPr lang="en-US" sz="4000" baseline="70000">
                <a:latin typeface="Arial Narrow" pitchFamily="34" charset="0"/>
              </a:rPr>
              <a:t>™</a:t>
            </a:r>
            <a:endParaRPr lang="en-US" sz="2800"/>
          </a:p>
        </p:txBody>
      </p:sp>
      <p:sp>
        <p:nvSpPr>
          <p:cNvPr id="136209" name="Text Box 17"/>
          <p:cNvSpPr txBox="1">
            <a:spLocks noChangeArrowheads="1"/>
          </p:cNvSpPr>
          <p:nvPr/>
        </p:nvSpPr>
        <p:spPr bwMode="auto">
          <a:xfrm>
            <a:off x="6246813" y="6350000"/>
            <a:ext cx="2774950" cy="508000"/>
          </a:xfrm>
          <a:prstGeom prst="rect">
            <a:avLst/>
          </a:prstGeom>
          <a:solidFill>
            <a:srgbClr val="FF99CC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b="1"/>
              <a:t>Dual Lift Cylinders</a:t>
            </a:r>
            <a:endParaRPr lang="en-US"/>
          </a:p>
        </p:txBody>
      </p:sp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 advTm="29096"/>
    </mc:Choice>
    <mc:Fallback>
      <p:transition spd="slow" advTm="2909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6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6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6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6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6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6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6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6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13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2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36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36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5" dur="500"/>
                                        <p:tgtEl>
                                          <p:spTgt spid="136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4" grpId="0" autoUpdateAnimBg="0"/>
      <p:bldP spid="136195" grpId="0" animBg="1"/>
      <p:bldP spid="136196" grpId="0" animBg="1"/>
      <p:bldP spid="136197" grpId="0" animBg="1"/>
      <p:bldP spid="136198" grpId="0" animBg="1" autoUpdateAnimBg="0"/>
      <p:bldP spid="136199" grpId="0" animBg="1" autoUpdateAnimBg="0"/>
      <p:bldP spid="136200" grpId="0" animBg="1" autoUpdateAnimBg="0"/>
      <p:bldP spid="136201" grpId="0" animBg="1"/>
      <p:bldP spid="136202" grpId="0" animBg="1"/>
      <p:bldP spid="136203" grpId="0" animBg="1"/>
      <p:bldP spid="136204" grpId="0" animBg="1"/>
      <p:bldP spid="136205" grpId="0" animBg="1"/>
      <p:bldP spid="136206" grpId="0" animBg="1" autoUpdateAnimBg="0"/>
      <p:bldP spid="136207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/>
              <a:t>© 2005, Triple C, Inc.</a:t>
            </a:r>
            <a:endParaRPr lang="en-US" sz="1400" baseline="0"/>
          </a:p>
        </p:txBody>
      </p:sp>
      <p:sp>
        <p:nvSpPr>
          <p:cNvPr id="143362" name="Rectangle 2050"/>
          <p:cNvSpPr>
            <a:spLocks noGrp="1" noChangeArrowheads="1"/>
          </p:cNvSpPr>
          <p:nvPr>
            <p:ph type="title"/>
          </p:nvPr>
        </p:nvSpPr>
        <p:spPr>
          <a:xfrm>
            <a:off x="2590800" y="304800"/>
            <a:ext cx="6172200" cy="1143000"/>
          </a:xfrm>
        </p:spPr>
        <p:txBody>
          <a:bodyPr rIns="457200"/>
          <a:lstStyle/>
          <a:p>
            <a:pPr algn="r"/>
            <a:r>
              <a:rPr lang="en-US" sz="36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Lift Cylinder </a:t>
            </a:r>
            <a:br>
              <a:rPr lang="en-US" sz="36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en-US" sz="3600" b="1" i="1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Effective Area</a:t>
            </a:r>
            <a:endParaRPr lang="en-US"/>
          </a:p>
        </p:txBody>
      </p:sp>
      <p:sp>
        <p:nvSpPr>
          <p:cNvPr id="143363" name="Oval 2051"/>
          <p:cNvSpPr>
            <a:spLocks noChangeAspect="1" noChangeArrowheads="1"/>
          </p:cNvSpPr>
          <p:nvPr/>
        </p:nvSpPr>
        <p:spPr bwMode="auto">
          <a:xfrm>
            <a:off x="3657600" y="2774950"/>
            <a:ext cx="3016250" cy="3016250"/>
          </a:xfrm>
          <a:prstGeom prst="ellipse">
            <a:avLst/>
          </a:prstGeom>
          <a:noFill/>
          <a:ln w="165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364" name="Oval 2052"/>
          <p:cNvSpPr>
            <a:spLocks noChangeAspect="1" noChangeArrowheads="1"/>
          </p:cNvSpPr>
          <p:nvPr/>
        </p:nvSpPr>
        <p:spPr bwMode="auto">
          <a:xfrm>
            <a:off x="3657600" y="2774950"/>
            <a:ext cx="3016250" cy="3016250"/>
          </a:xfrm>
          <a:prstGeom prst="ellipse">
            <a:avLst/>
          </a:prstGeom>
          <a:solidFill>
            <a:srgbClr val="C0C0C0"/>
          </a:solidFill>
          <a:ln w="165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365" name="Oval 2053"/>
          <p:cNvSpPr>
            <a:spLocks noChangeArrowheads="1"/>
          </p:cNvSpPr>
          <p:nvPr/>
        </p:nvSpPr>
        <p:spPr bwMode="auto">
          <a:xfrm>
            <a:off x="4572000" y="3733800"/>
            <a:ext cx="1143000" cy="1143000"/>
          </a:xfrm>
          <a:prstGeom prst="ellipse">
            <a:avLst/>
          </a:prstGeom>
          <a:solidFill>
            <a:srgbClr val="FF99CC"/>
          </a:solidFill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366" name="Rectangle 2054"/>
          <p:cNvSpPr>
            <a:spLocks noChangeArrowheads="1"/>
          </p:cNvSpPr>
          <p:nvPr/>
        </p:nvSpPr>
        <p:spPr bwMode="auto">
          <a:xfrm>
            <a:off x="1728788" y="1874838"/>
            <a:ext cx="3616325" cy="160337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Total Effective </a:t>
            </a:r>
            <a:br>
              <a:rPr lang="en-US">
                <a:solidFill>
                  <a:srgbClr val="FF3300"/>
                </a:solidFill>
                <a:latin typeface="Arial" charset="0"/>
              </a:rPr>
            </a:br>
            <a:r>
              <a:rPr lang="en-US">
                <a:solidFill>
                  <a:srgbClr val="FF3300"/>
                </a:solidFill>
                <a:latin typeface="Arial" charset="0"/>
              </a:rPr>
              <a:t>Lifting Area per Cylinder </a:t>
            </a:r>
            <a:r>
              <a:rPr lang="en-US" b="1">
                <a:solidFill>
                  <a:srgbClr val="FF3300"/>
                </a:solidFill>
                <a:latin typeface="Arial" charset="0"/>
              </a:rPr>
              <a:t/>
            </a:r>
            <a:br>
              <a:rPr lang="en-US" b="1">
                <a:solidFill>
                  <a:srgbClr val="FF3300"/>
                </a:solidFill>
                <a:latin typeface="Arial" charset="0"/>
              </a:rPr>
            </a:br>
            <a:r>
              <a:rPr lang="en-US" b="1">
                <a:solidFill>
                  <a:srgbClr val="FF3300"/>
                </a:solidFill>
                <a:latin typeface="Arial" charset="0"/>
              </a:rPr>
              <a:t>5.8 Square Inches</a:t>
            </a:r>
            <a:br>
              <a:rPr lang="en-US" b="1">
                <a:solidFill>
                  <a:srgbClr val="FF3300"/>
                </a:solidFill>
                <a:latin typeface="Arial" charset="0"/>
              </a:rPr>
            </a:br>
            <a:r>
              <a:rPr lang="en-US">
                <a:solidFill>
                  <a:srgbClr val="FF3300"/>
                </a:solidFill>
                <a:latin typeface="Arial" charset="0"/>
              </a:rPr>
              <a:t>Times 2 Cylinders =</a:t>
            </a:r>
            <a:r>
              <a:rPr lang="en-US" b="1">
                <a:solidFill>
                  <a:srgbClr val="FF3300"/>
                </a:solidFill>
                <a:latin typeface="Arial" charset="0"/>
              </a:rPr>
              <a:t> 11.6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143367" name="Rectangle 2055"/>
          <p:cNvSpPr>
            <a:spLocks noChangeArrowheads="1"/>
          </p:cNvSpPr>
          <p:nvPr/>
        </p:nvSpPr>
        <p:spPr bwMode="auto">
          <a:xfrm>
            <a:off x="7391400" y="4648200"/>
            <a:ext cx="1371600" cy="12382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Inside Diameter</a:t>
            </a:r>
            <a:br>
              <a:rPr lang="en-US">
                <a:solidFill>
                  <a:srgbClr val="0000FF"/>
                </a:solidFill>
              </a:rPr>
            </a:br>
            <a:r>
              <a:rPr lang="en-US">
                <a:solidFill>
                  <a:srgbClr val="0000FF"/>
                </a:solidFill>
              </a:rPr>
              <a:t>3”</a:t>
            </a:r>
          </a:p>
        </p:txBody>
      </p:sp>
      <p:sp>
        <p:nvSpPr>
          <p:cNvPr id="143368" name="Rectangle 2056"/>
          <p:cNvSpPr>
            <a:spLocks noChangeArrowheads="1"/>
          </p:cNvSpPr>
          <p:nvPr/>
        </p:nvSpPr>
        <p:spPr bwMode="auto">
          <a:xfrm>
            <a:off x="5105400" y="5029200"/>
            <a:ext cx="1447800" cy="123825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/>
              <a:t>Shaft Diameter</a:t>
            </a:r>
            <a:br>
              <a:rPr lang="en-US"/>
            </a:br>
            <a:r>
              <a:rPr lang="en-US"/>
              <a:t>1-1/4”</a:t>
            </a:r>
            <a:endParaRPr lang="en-US">
              <a:solidFill>
                <a:srgbClr val="0000FF"/>
              </a:solidFill>
            </a:endParaRPr>
          </a:p>
        </p:txBody>
      </p:sp>
      <p:sp>
        <p:nvSpPr>
          <p:cNvPr id="143369" name="Line 2057"/>
          <p:cNvSpPr>
            <a:spLocks noChangeShapeType="1"/>
          </p:cNvSpPr>
          <p:nvPr/>
        </p:nvSpPr>
        <p:spPr bwMode="auto">
          <a:xfrm>
            <a:off x="2667000" y="4343400"/>
            <a:ext cx="10668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143370" name="Line 2058"/>
          <p:cNvSpPr>
            <a:spLocks noChangeShapeType="1"/>
          </p:cNvSpPr>
          <p:nvPr/>
        </p:nvSpPr>
        <p:spPr bwMode="auto">
          <a:xfrm flipH="1">
            <a:off x="6629400" y="4343400"/>
            <a:ext cx="914400" cy="0"/>
          </a:xfrm>
          <a:prstGeom prst="line">
            <a:avLst/>
          </a:prstGeom>
          <a:noFill/>
          <a:ln w="50800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371" name="Line 2059"/>
          <p:cNvSpPr>
            <a:spLocks noChangeShapeType="1"/>
          </p:cNvSpPr>
          <p:nvPr/>
        </p:nvSpPr>
        <p:spPr bwMode="auto">
          <a:xfrm flipH="1">
            <a:off x="5715000" y="4343400"/>
            <a:ext cx="685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372" name="Line 2060"/>
          <p:cNvSpPr>
            <a:spLocks noChangeShapeType="1"/>
          </p:cNvSpPr>
          <p:nvPr/>
        </p:nvSpPr>
        <p:spPr bwMode="auto">
          <a:xfrm>
            <a:off x="3886200" y="4343400"/>
            <a:ext cx="685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373" name="Line 2061"/>
          <p:cNvSpPr>
            <a:spLocks noChangeShapeType="1"/>
          </p:cNvSpPr>
          <p:nvPr/>
        </p:nvSpPr>
        <p:spPr bwMode="auto">
          <a:xfrm flipH="1">
            <a:off x="6019800" y="2743200"/>
            <a:ext cx="1905000" cy="91440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3374" name="Rectangle 2062"/>
          <p:cNvSpPr>
            <a:spLocks noChangeArrowheads="1"/>
          </p:cNvSpPr>
          <p:nvPr/>
        </p:nvSpPr>
        <p:spPr bwMode="auto">
          <a:xfrm>
            <a:off x="6400800" y="1870075"/>
            <a:ext cx="2555875" cy="873125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>
                <a:solidFill>
                  <a:srgbClr val="FF3300"/>
                </a:solidFill>
                <a:latin typeface="Arial" charset="0"/>
              </a:rPr>
              <a:t>System Pressure</a:t>
            </a:r>
            <a:br>
              <a:rPr lang="en-US">
                <a:solidFill>
                  <a:srgbClr val="FF3300"/>
                </a:solidFill>
                <a:latin typeface="Arial" charset="0"/>
              </a:rPr>
            </a:br>
            <a:r>
              <a:rPr lang="en-US" b="1">
                <a:solidFill>
                  <a:srgbClr val="FF3300"/>
                </a:solidFill>
                <a:latin typeface="Arial" charset="0"/>
              </a:rPr>
              <a:t>2,250 PSI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143375" name="Rectangle 2063"/>
          <p:cNvSpPr>
            <a:spLocks noChangeArrowheads="1"/>
          </p:cNvSpPr>
          <p:nvPr/>
        </p:nvSpPr>
        <p:spPr bwMode="auto">
          <a:xfrm>
            <a:off x="1828800" y="3962400"/>
            <a:ext cx="3062288" cy="2152650"/>
          </a:xfrm>
          <a:prstGeom prst="rect">
            <a:avLst/>
          </a:prstGeom>
          <a:solidFill>
            <a:srgbClr val="FFFF99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4400">
                <a:latin typeface="Arial" charset="0"/>
              </a:rPr>
              <a:t>Total Force</a:t>
            </a:r>
            <a:br>
              <a:rPr lang="en-US" sz="4400">
                <a:latin typeface="Arial" charset="0"/>
              </a:rPr>
            </a:br>
            <a:r>
              <a:rPr lang="en-US" sz="4400">
                <a:latin typeface="Arial" charset="0"/>
              </a:rPr>
              <a:t>Generated</a:t>
            </a:r>
            <a:br>
              <a:rPr lang="en-US" sz="4400">
                <a:latin typeface="Arial" charset="0"/>
              </a:rPr>
            </a:br>
            <a:r>
              <a:rPr lang="en-US" sz="4400" b="1">
                <a:solidFill>
                  <a:srgbClr val="FF3300"/>
                </a:solidFill>
                <a:latin typeface="Arial" charset="0"/>
              </a:rPr>
              <a:t>13.1</a:t>
            </a:r>
            <a:r>
              <a:rPr lang="en-US" sz="4400" b="1">
                <a:latin typeface="Arial" charset="0"/>
              </a:rPr>
              <a:t> Tons</a:t>
            </a:r>
            <a:endParaRPr lang="en-US" b="1">
              <a:solidFill>
                <a:srgbClr val="FF3300"/>
              </a:solidFill>
            </a:endParaRPr>
          </a:p>
        </p:txBody>
      </p:sp>
      <p:sp>
        <p:nvSpPr>
          <p:cNvPr id="143376" name="Text Box 2064"/>
          <p:cNvSpPr txBox="1">
            <a:spLocks noChangeArrowheads="1"/>
          </p:cNvSpPr>
          <p:nvPr/>
        </p:nvSpPr>
        <p:spPr bwMode="auto">
          <a:xfrm>
            <a:off x="1543050" y="411163"/>
            <a:ext cx="36258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sz="6000">
                <a:latin typeface="Arial Narrow" pitchFamily="34" charset="0"/>
              </a:rPr>
              <a:t>Cannonball</a:t>
            </a:r>
            <a:r>
              <a:rPr lang="en-US" sz="4000" baseline="70000">
                <a:latin typeface="Arial Narrow" pitchFamily="34" charset="0"/>
              </a:rPr>
              <a:t>™</a:t>
            </a:r>
          </a:p>
        </p:txBody>
      </p:sp>
      <p:sp>
        <p:nvSpPr>
          <p:cNvPr id="143377" name="Text Box 2065"/>
          <p:cNvSpPr txBox="1">
            <a:spLocks noChangeArrowheads="1"/>
          </p:cNvSpPr>
          <p:nvPr/>
        </p:nvSpPr>
        <p:spPr bwMode="auto">
          <a:xfrm>
            <a:off x="6246813" y="6350000"/>
            <a:ext cx="2774950" cy="508000"/>
          </a:xfrm>
          <a:prstGeom prst="rect">
            <a:avLst/>
          </a:prstGeom>
          <a:solidFill>
            <a:srgbClr val="FF99CC"/>
          </a:solidFill>
          <a:ln w="508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r>
              <a:rPr lang="en-US" b="1"/>
              <a:t>Dual Lift Cylinders</a:t>
            </a:r>
            <a:endParaRPr lang="en-US"/>
          </a:p>
        </p:txBody>
      </p:sp>
    </p:spTree>
    <p:custDataLst>
      <p:tags r:id="rId2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2000" advTm="29885"/>
    </mc:Choice>
    <mc:Fallback>
      <p:transition spd="slow" advTm="2988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" presetClass="entr" presetSubtype="8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200"/>
                            </p:stCondLst>
                            <p:childTnLst>
                              <p:par>
                                <p:cTn id="23" presetID="2" presetClass="entr" presetSubtype="2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5" presetID="2" presetClass="entr" presetSubtype="2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3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8" dur="500"/>
                                        <p:tgtEl>
                                          <p:spTgt spid="14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7" presetID="2" presetClass="entr" presetSubtype="2" fill="hold" grpId="0" nodeType="after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33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33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65" dur="500"/>
                                        <p:tgtEl>
                                          <p:spTgt spid="143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2" grpId="0" autoUpdateAnimBg="0"/>
      <p:bldP spid="143363" grpId="0" animBg="1"/>
      <p:bldP spid="143364" grpId="0" animBg="1"/>
      <p:bldP spid="143365" grpId="0" animBg="1"/>
      <p:bldP spid="143366" grpId="0" animBg="1" autoUpdateAnimBg="0"/>
      <p:bldP spid="143367" grpId="0" animBg="1" autoUpdateAnimBg="0"/>
      <p:bldP spid="143368" grpId="0" animBg="1" autoUpdateAnimBg="0"/>
      <p:bldP spid="143369" grpId="0" animBg="1"/>
      <p:bldP spid="143370" grpId="0" animBg="1"/>
      <p:bldP spid="143371" grpId="0" animBg="1"/>
      <p:bldP spid="143372" grpId="0" animBg="1"/>
      <p:bldP spid="143373" grpId="0" animBg="1"/>
      <p:bldP spid="143374" grpId="0" animBg="1" autoUpdateAnimBg="0"/>
      <p:bldP spid="143375" grpId="0" animBg="1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INEDINNAVIGATOR" val="True"/>
  <p:tag name="HOTSPOTTYPE" val="DefinedInNavigator"/>
  <p:tag name="BRANCHTO" val="27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6|1.9|5.5|3.9|4.1|3.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4.5|6.2|5.9|5|5.5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1|4|3.5|3.1|3.7|2.8|4.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4.1|3.8|3.9|4.4|4.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8|2.3|8|4.4|4.9|4.5|4.4|4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3.1|3.2|1.3|2.5|4.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2.2|2.1|3.5|5.5|4.3|3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1.1|2|3.4|4.8|3.2|2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3|1.4|1.8|3.2|4.1|1.6|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.4|2|3.3|3.8|1.7|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3|2.2|2.7|3.6|4.2|2.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9|3.7|3.7|4.6|3|4.5"/>
</p:tagLst>
</file>

<file path=ppt/theme/theme1.xml><?xml version="1.0" encoding="utf-8"?>
<a:theme xmlns:a="http://schemas.openxmlformats.org/drawingml/2006/main" name="Product Overview (Online)">
  <a:themeElements>
    <a:clrScheme name="Product Overview (Online) 1">
      <a:dk1>
        <a:srgbClr val="000000"/>
      </a:dk1>
      <a:lt1>
        <a:srgbClr val="FFFFFF"/>
      </a:lt1>
      <a:dk2>
        <a:srgbClr val="301800"/>
      </a:dk2>
      <a:lt2>
        <a:srgbClr val="614020"/>
      </a:lt2>
      <a:accent1>
        <a:srgbClr val="B38961"/>
      </a:accent1>
      <a:accent2>
        <a:srgbClr val="996633"/>
      </a:accent2>
      <a:accent3>
        <a:srgbClr val="FFFFFF"/>
      </a:accent3>
      <a:accent4>
        <a:srgbClr val="000000"/>
      </a:accent4>
      <a:accent5>
        <a:srgbClr val="D6C4B7"/>
      </a:accent5>
      <a:accent6>
        <a:srgbClr val="8A5C2D"/>
      </a:accent6>
      <a:hlink>
        <a:srgbClr val="9D9C81"/>
      </a:hlink>
      <a:folHlink>
        <a:srgbClr val="B2B2B2"/>
      </a:folHlink>
    </a:clrScheme>
    <a:fontScheme name="Product Overview (Online)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68686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0000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68686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Product Overview (Online) 1">
        <a:dk1>
          <a:srgbClr val="000000"/>
        </a:dk1>
        <a:lt1>
          <a:srgbClr val="FFFFFF"/>
        </a:lt1>
        <a:dk2>
          <a:srgbClr val="301800"/>
        </a:dk2>
        <a:lt2>
          <a:srgbClr val="614020"/>
        </a:lt2>
        <a:accent1>
          <a:srgbClr val="B38961"/>
        </a:accent1>
        <a:accent2>
          <a:srgbClr val="996633"/>
        </a:accent2>
        <a:accent3>
          <a:srgbClr val="FFFFFF"/>
        </a:accent3>
        <a:accent4>
          <a:srgbClr val="000000"/>
        </a:accent4>
        <a:accent5>
          <a:srgbClr val="D6C4B7"/>
        </a:accent5>
        <a:accent6>
          <a:srgbClr val="8A5C2D"/>
        </a:accent6>
        <a:hlink>
          <a:srgbClr val="9D9C81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duct Overview (Online) 2">
        <a:dk1>
          <a:srgbClr val="000000"/>
        </a:dk1>
        <a:lt1>
          <a:srgbClr val="FFFFFF"/>
        </a:lt1>
        <a:dk2>
          <a:srgbClr val="003399"/>
        </a:dk2>
        <a:lt2>
          <a:srgbClr val="003366"/>
        </a:lt2>
        <a:accent1>
          <a:srgbClr val="6397CB"/>
        </a:accent1>
        <a:accent2>
          <a:srgbClr val="336699"/>
        </a:accent2>
        <a:accent3>
          <a:srgbClr val="FFFFFF"/>
        </a:accent3>
        <a:accent4>
          <a:srgbClr val="000000"/>
        </a:accent4>
        <a:accent5>
          <a:srgbClr val="B7C9E2"/>
        </a:accent5>
        <a:accent6>
          <a:srgbClr val="2D5C8A"/>
        </a:accent6>
        <a:hlink>
          <a:srgbClr val="8888E2"/>
        </a:hlink>
        <a:folHlink>
          <a:srgbClr val="867A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duct Overview (Online)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roduct Overview (Online) 1">
    <a:dk1>
      <a:srgbClr val="000000"/>
    </a:dk1>
    <a:lt1>
      <a:srgbClr val="FFFFFF"/>
    </a:lt1>
    <a:dk2>
      <a:srgbClr val="301800"/>
    </a:dk2>
    <a:lt2>
      <a:srgbClr val="614020"/>
    </a:lt2>
    <a:accent1>
      <a:srgbClr val="B38961"/>
    </a:accent1>
    <a:accent2>
      <a:srgbClr val="996633"/>
    </a:accent2>
    <a:accent3>
      <a:srgbClr val="FFFFFF"/>
    </a:accent3>
    <a:accent4>
      <a:srgbClr val="000000"/>
    </a:accent4>
    <a:accent5>
      <a:srgbClr val="D6C4B7"/>
    </a:accent5>
    <a:accent6>
      <a:srgbClr val="8A5C2D"/>
    </a:accent6>
    <a:hlink>
      <a:srgbClr val="9D9C81"/>
    </a:hlink>
    <a:folHlink>
      <a:srgbClr val="B2B2B2"/>
    </a:folHlink>
  </a:clrScheme>
</a:themeOverride>
</file>

<file path=ppt/theme/themeOverride10.xml><?xml version="1.0" encoding="utf-8"?>
<a:themeOverride xmlns:a="http://schemas.openxmlformats.org/drawingml/2006/main">
  <a:clrScheme name="Product Overview (Online) 1">
    <a:dk1>
      <a:srgbClr val="000000"/>
    </a:dk1>
    <a:lt1>
      <a:srgbClr val="FFFFFF"/>
    </a:lt1>
    <a:dk2>
      <a:srgbClr val="301800"/>
    </a:dk2>
    <a:lt2>
      <a:srgbClr val="614020"/>
    </a:lt2>
    <a:accent1>
      <a:srgbClr val="B38961"/>
    </a:accent1>
    <a:accent2>
      <a:srgbClr val="996633"/>
    </a:accent2>
    <a:accent3>
      <a:srgbClr val="FFFFFF"/>
    </a:accent3>
    <a:accent4>
      <a:srgbClr val="000000"/>
    </a:accent4>
    <a:accent5>
      <a:srgbClr val="D6C4B7"/>
    </a:accent5>
    <a:accent6>
      <a:srgbClr val="8A5C2D"/>
    </a:accent6>
    <a:hlink>
      <a:srgbClr val="9D9C81"/>
    </a:hlink>
    <a:folHlink>
      <a:srgbClr val="B2B2B2"/>
    </a:folHlink>
  </a:clrScheme>
</a:themeOverride>
</file>

<file path=ppt/theme/themeOverride11.xml><?xml version="1.0" encoding="utf-8"?>
<a:themeOverride xmlns:a="http://schemas.openxmlformats.org/drawingml/2006/main">
  <a:clrScheme name="Product Overview (Online) 1">
    <a:dk1>
      <a:srgbClr val="000000"/>
    </a:dk1>
    <a:lt1>
      <a:srgbClr val="FFFFFF"/>
    </a:lt1>
    <a:dk2>
      <a:srgbClr val="301800"/>
    </a:dk2>
    <a:lt2>
      <a:srgbClr val="614020"/>
    </a:lt2>
    <a:accent1>
      <a:srgbClr val="B38961"/>
    </a:accent1>
    <a:accent2>
      <a:srgbClr val="996633"/>
    </a:accent2>
    <a:accent3>
      <a:srgbClr val="FFFFFF"/>
    </a:accent3>
    <a:accent4>
      <a:srgbClr val="000000"/>
    </a:accent4>
    <a:accent5>
      <a:srgbClr val="D6C4B7"/>
    </a:accent5>
    <a:accent6>
      <a:srgbClr val="8A5C2D"/>
    </a:accent6>
    <a:hlink>
      <a:srgbClr val="9D9C81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Product Overview (Online) 1">
    <a:dk1>
      <a:srgbClr val="000000"/>
    </a:dk1>
    <a:lt1>
      <a:srgbClr val="FFFFFF"/>
    </a:lt1>
    <a:dk2>
      <a:srgbClr val="301800"/>
    </a:dk2>
    <a:lt2>
      <a:srgbClr val="614020"/>
    </a:lt2>
    <a:accent1>
      <a:srgbClr val="B38961"/>
    </a:accent1>
    <a:accent2>
      <a:srgbClr val="996633"/>
    </a:accent2>
    <a:accent3>
      <a:srgbClr val="FFFFFF"/>
    </a:accent3>
    <a:accent4>
      <a:srgbClr val="000000"/>
    </a:accent4>
    <a:accent5>
      <a:srgbClr val="D6C4B7"/>
    </a:accent5>
    <a:accent6>
      <a:srgbClr val="8A5C2D"/>
    </a:accent6>
    <a:hlink>
      <a:srgbClr val="9D9C81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Product Overview (Online) 1">
    <a:dk1>
      <a:srgbClr val="000000"/>
    </a:dk1>
    <a:lt1>
      <a:srgbClr val="FFFFFF"/>
    </a:lt1>
    <a:dk2>
      <a:srgbClr val="301800"/>
    </a:dk2>
    <a:lt2>
      <a:srgbClr val="614020"/>
    </a:lt2>
    <a:accent1>
      <a:srgbClr val="B38961"/>
    </a:accent1>
    <a:accent2>
      <a:srgbClr val="996633"/>
    </a:accent2>
    <a:accent3>
      <a:srgbClr val="FFFFFF"/>
    </a:accent3>
    <a:accent4>
      <a:srgbClr val="000000"/>
    </a:accent4>
    <a:accent5>
      <a:srgbClr val="D6C4B7"/>
    </a:accent5>
    <a:accent6>
      <a:srgbClr val="8A5C2D"/>
    </a:accent6>
    <a:hlink>
      <a:srgbClr val="9D9C81"/>
    </a:hlink>
    <a:folHlink>
      <a:srgbClr val="B2B2B2"/>
    </a:folHlink>
  </a:clrScheme>
</a:themeOverride>
</file>

<file path=ppt/theme/themeOverride4.xml><?xml version="1.0" encoding="utf-8"?>
<a:themeOverride xmlns:a="http://schemas.openxmlformats.org/drawingml/2006/main">
  <a:clrScheme name="Product Overview (Online) 1">
    <a:dk1>
      <a:srgbClr val="000000"/>
    </a:dk1>
    <a:lt1>
      <a:srgbClr val="FFFFFF"/>
    </a:lt1>
    <a:dk2>
      <a:srgbClr val="301800"/>
    </a:dk2>
    <a:lt2>
      <a:srgbClr val="614020"/>
    </a:lt2>
    <a:accent1>
      <a:srgbClr val="B38961"/>
    </a:accent1>
    <a:accent2>
      <a:srgbClr val="996633"/>
    </a:accent2>
    <a:accent3>
      <a:srgbClr val="FFFFFF"/>
    </a:accent3>
    <a:accent4>
      <a:srgbClr val="000000"/>
    </a:accent4>
    <a:accent5>
      <a:srgbClr val="D6C4B7"/>
    </a:accent5>
    <a:accent6>
      <a:srgbClr val="8A5C2D"/>
    </a:accent6>
    <a:hlink>
      <a:srgbClr val="9D9C81"/>
    </a:hlink>
    <a:folHlink>
      <a:srgbClr val="B2B2B2"/>
    </a:folHlink>
  </a:clrScheme>
</a:themeOverride>
</file>

<file path=ppt/theme/themeOverride5.xml><?xml version="1.0" encoding="utf-8"?>
<a:themeOverride xmlns:a="http://schemas.openxmlformats.org/drawingml/2006/main">
  <a:clrScheme name="Product Overview (Online) 1">
    <a:dk1>
      <a:srgbClr val="000000"/>
    </a:dk1>
    <a:lt1>
      <a:srgbClr val="FFFFFF"/>
    </a:lt1>
    <a:dk2>
      <a:srgbClr val="301800"/>
    </a:dk2>
    <a:lt2>
      <a:srgbClr val="614020"/>
    </a:lt2>
    <a:accent1>
      <a:srgbClr val="B38961"/>
    </a:accent1>
    <a:accent2>
      <a:srgbClr val="996633"/>
    </a:accent2>
    <a:accent3>
      <a:srgbClr val="FFFFFF"/>
    </a:accent3>
    <a:accent4>
      <a:srgbClr val="000000"/>
    </a:accent4>
    <a:accent5>
      <a:srgbClr val="D6C4B7"/>
    </a:accent5>
    <a:accent6>
      <a:srgbClr val="8A5C2D"/>
    </a:accent6>
    <a:hlink>
      <a:srgbClr val="9D9C81"/>
    </a:hlink>
    <a:folHlink>
      <a:srgbClr val="B2B2B2"/>
    </a:folHlink>
  </a:clrScheme>
</a:themeOverride>
</file>

<file path=ppt/theme/themeOverride6.xml><?xml version="1.0" encoding="utf-8"?>
<a:themeOverride xmlns:a="http://schemas.openxmlformats.org/drawingml/2006/main">
  <a:clrScheme name="Product Overview (Online) 1">
    <a:dk1>
      <a:srgbClr val="000000"/>
    </a:dk1>
    <a:lt1>
      <a:srgbClr val="FFFFFF"/>
    </a:lt1>
    <a:dk2>
      <a:srgbClr val="301800"/>
    </a:dk2>
    <a:lt2>
      <a:srgbClr val="614020"/>
    </a:lt2>
    <a:accent1>
      <a:srgbClr val="B38961"/>
    </a:accent1>
    <a:accent2>
      <a:srgbClr val="996633"/>
    </a:accent2>
    <a:accent3>
      <a:srgbClr val="FFFFFF"/>
    </a:accent3>
    <a:accent4>
      <a:srgbClr val="000000"/>
    </a:accent4>
    <a:accent5>
      <a:srgbClr val="D6C4B7"/>
    </a:accent5>
    <a:accent6>
      <a:srgbClr val="8A5C2D"/>
    </a:accent6>
    <a:hlink>
      <a:srgbClr val="9D9C81"/>
    </a:hlink>
    <a:folHlink>
      <a:srgbClr val="B2B2B2"/>
    </a:folHlink>
  </a:clrScheme>
</a:themeOverride>
</file>

<file path=ppt/theme/themeOverride7.xml><?xml version="1.0" encoding="utf-8"?>
<a:themeOverride xmlns:a="http://schemas.openxmlformats.org/drawingml/2006/main">
  <a:clrScheme name="Product Overview (Online) 1">
    <a:dk1>
      <a:srgbClr val="000000"/>
    </a:dk1>
    <a:lt1>
      <a:srgbClr val="FFFFFF"/>
    </a:lt1>
    <a:dk2>
      <a:srgbClr val="301800"/>
    </a:dk2>
    <a:lt2>
      <a:srgbClr val="614020"/>
    </a:lt2>
    <a:accent1>
      <a:srgbClr val="B38961"/>
    </a:accent1>
    <a:accent2>
      <a:srgbClr val="996633"/>
    </a:accent2>
    <a:accent3>
      <a:srgbClr val="FFFFFF"/>
    </a:accent3>
    <a:accent4>
      <a:srgbClr val="000000"/>
    </a:accent4>
    <a:accent5>
      <a:srgbClr val="D6C4B7"/>
    </a:accent5>
    <a:accent6>
      <a:srgbClr val="8A5C2D"/>
    </a:accent6>
    <a:hlink>
      <a:srgbClr val="9D9C81"/>
    </a:hlink>
    <a:folHlink>
      <a:srgbClr val="B2B2B2"/>
    </a:folHlink>
  </a:clrScheme>
</a:themeOverride>
</file>

<file path=ppt/theme/themeOverride8.xml><?xml version="1.0" encoding="utf-8"?>
<a:themeOverride xmlns:a="http://schemas.openxmlformats.org/drawingml/2006/main">
  <a:clrScheme name="Product Overview (Online) 1">
    <a:dk1>
      <a:srgbClr val="000000"/>
    </a:dk1>
    <a:lt1>
      <a:srgbClr val="FFFFFF"/>
    </a:lt1>
    <a:dk2>
      <a:srgbClr val="301800"/>
    </a:dk2>
    <a:lt2>
      <a:srgbClr val="614020"/>
    </a:lt2>
    <a:accent1>
      <a:srgbClr val="B38961"/>
    </a:accent1>
    <a:accent2>
      <a:srgbClr val="996633"/>
    </a:accent2>
    <a:accent3>
      <a:srgbClr val="FFFFFF"/>
    </a:accent3>
    <a:accent4>
      <a:srgbClr val="000000"/>
    </a:accent4>
    <a:accent5>
      <a:srgbClr val="D6C4B7"/>
    </a:accent5>
    <a:accent6>
      <a:srgbClr val="8A5C2D"/>
    </a:accent6>
    <a:hlink>
      <a:srgbClr val="9D9C81"/>
    </a:hlink>
    <a:folHlink>
      <a:srgbClr val="B2B2B2"/>
    </a:folHlink>
  </a:clrScheme>
</a:themeOverride>
</file>

<file path=ppt/theme/themeOverride9.xml><?xml version="1.0" encoding="utf-8"?>
<a:themeOverride xmlns:a="http://schemas.openxmlformats.org/drawingml/2006/main">
  <a:clrScheme name="Product Overview (Online) 1">
    <a:dk1>
      <a:srgbClr val="000000"/>
    </a:dk1>
    <a:lt1>
      <a:srgbClr val="FFFFFF"/>
    </a:lt1>
    <a:dk2>
      <a:srgbClr val="301800"/>
    </a:dk2>
    <a:lt2>
      <a:srgbClr val="614020"/>
    </a:lt2>
    <a:accent1>
      <a:srgbClr val="B38961"/>
    </a:accent1>
    <a:accent2>
      <a:srgbClr val="996633"/>
    </a:accent2>
    <a:accent3>
      <a:srgbClr val="FFFFFF"/>
    </a:accent3>
    <a:accent4>
      <a:srgbClr val="000000"/>
    </a:accent4>
    <a:accent5>
      <a:srgbClr val="D6C4B7"/>
    </a:accent5>
    <a:accent6>
      <a:srgbClr val="8A5C2D"/>
    </a:accent6>
    <a:hlink>
      <a:srgbClr val="9D9C81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6865</TotalTime>
  <Words>510</Words>
  <Application>Microsoft Office PowerPoint</Application>
  <PresentationFormat>On-screen Show (4:3)</PresentationFormat>
  <Paragraphs>108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Times New Roman</vt:lpstr>
      <vt:lpstr>Arial Narrow</vt:lpstr>
      <vt:lpstr>Wingdings</vt:lpstr>
      <vt:lpstr>Arial</vt:lpstr>
      <vt:lpstr>Myriad Roman</vt:lpstr>
      <vt:lpstr>Tahoma</vt:lpstr>
      <vt:lpstr>Arial Rounded MT Bold</vt:lpstr>
      <vt:lpstr>BankGothic Md BT</vt:lpstr>
      <vt:lpstr>Tiepolo Book</vt:lpstr>
      <vt:lpstr>Symbol</vt:lpstr>
      <vt:lpstr>Product Overview (Online)</vt:lpstr>
      <vt:lpstr>Hydraulic Systems  </vt:lpstr>
      <vt:lpstr>Bale Bed Hydraulic Systems: Calculating Cylinder Force  </vt:lpstr>
      <vt:lpstr>Lift Cylinder  Effective Area</vt:lpstr>
      <vt:lpstr>Lift Cylinder  Effective Area</vt:lpstr>
      <vt:lpstr>Lift Cylinder  Effective Area</vt:lpstr>
      <vt:lpstr>Lift Cylinder  Effective Area</vt:lpstr>
      <vt:lpstr>Lift Cylinder  Effective Area</vt:lpstr>
      <vt:lpstr>Lift Cylinder  Effective Area</vt:lpstr>
      <vt:lpstr>Lift Cylinder  Effective Area</vt:lpstr>
      <vt:lpstr>Important Background Information </vt:lpstr>
      <vt:lpstr>Bale Bed Hydraulic Systems: Comparing Cylinder Force  </vt:lpstr>
      <vt:lpstr>Simple Bale Bed Facts: </vt:lpstr>
      <vt:lpstr>Advertised Lift Capacity  compared to  Calculated Lift Capacity  </vt:lpstr>
      <vt:lpstr>PowerPoint Presentation</vt:lpstr>
    </vt:vector>
  </TitlesOfParts>
  <Company>Triple C,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Hydra Bed - The History &amp; The Revolution</dc:title>
  <dc:creator>Galen  R. Ackerman</dc:creator>
  <cp:lastModifiedBy>Galen R Ackerman</cp:lastModifiedBy>
  <cp:revision>1001</cp:revision>
  <cp:lastPrinted>1995-10-27T23:26:18Z</cp:lastPrinted>
  <dcterms:created xsi:type="dcterms:W3CDTF">2003-08-01T19:56:31Z</dcterms:created>
  <dcterms:modified xsi:type="dcterms:W3CDTF">2013-03-25T17:39:26Z</dcterms:modified>
</cp:coreProperties>
</file>